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9"/>
  </p:notesMasterIdLst>
  <p:sldIdLst>
    <p:sldId id="256" r:id="rId2"/>
    <p:sldId id="257" r:id="rId3"/>
    <p:sldId id="258" r:id="rId4"/>
    <p:sldId id="259" r:id="rId5"/>
    <p:sldId id="274" r:id="rId6"/>
    <p:sldId id="275" r:id="rId7"/>
    <p:sldId id="260" r:id="rId8"/>
    <p:sldId id="261" r:id="rId9"/>
    <p:sldId id="262" r:id="rId10"/>
    <p:sldId id="263" r:id="rId11"/>
    <p:sldId id="264" r:id="rId12"/>
    <p:sldId id="265" r:id="rId13"/>
    <p:sldId id="266" r:id="rId14"/>
    <p:sldId id="267" r:id="rId15"/>
    <p:sldId id="273"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62" autoAdjust="0"/>
  </p:normalViewPr>
  <p:slideViewPr>
    <p:cSldViewPr>
      <p:cViewPr>
        <p:scale>
          <a:sx n="80" d="100"/>
          <a:sy n="80" d="100"/>
        </p:scale>
        <p:origin x="-1074"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6294DC-F255-4282-851F-9F84D00520AA}" type="datetimeFigureOut">
              <a:rPr lang="en-GB" smtClean="0"/>
              <a:t>05/12/2018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3FB9ED-1B9F-4F7B-93EC-1FAE7C07D1FC}" type="slidenum">
              <a:rPr lang="en-GB" smtClean="0"/>
              <a:t>‹#›</a:t>
            </a:fld>
            <a:endParaRPr lang="en-GB"/>
          </a:p>
        </p:txBody>
      </p:sp>
    </p:spTree>
    <p:extLst>
      <p:ext uri="{BB962C8B-B14F-4D97-AF65-F5344CB8AC3E}">
        <p14:creationId xmlns:p14="http://schemas.microsoft.com/office/powerpoint/2010/main" val="4151181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13FB9ED-1B9F-4F7B-93EC-1FAE7C07D1FC}" type="slidenum">
              <a:rPr lang="en-GB" smtClean="0"/>
              <a:t>7</a:t>
            </a:fld>
            <a:endParaRPr lang="en-GB"/>
          </a:p>
        </p:txBody>
      </p:sp>
    </p:spTree>
    <p:extLst>
      <p:ext uri="{BB962C8B-B14F-4D97-AF65-F5344CB8AC3E}">
        <p14:creationId xmlns:p14="http://schemas.microsoft.com/office/powerpoint/2010/main" val="2652407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72514C2-5DD8-4166-8D56-F08D1EF58270}" type="datetimeFigureOut">
              <a:rPr lang="en-GB" smtClean="0"/>
              <a:t>05/12/2018</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4E7A01D-CAEC-49F4-8B6B-3CCF53426531}"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72514C2-5DD8-4166-8D56-F08D1EF58270}"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F4E7A01D-CAEC-49F4-8B6B-3CCF53426531}"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972514C2-5DD8-4166-8D56-F08D1EF58270}" type="datetimeFigureOut">
              <a:rPr lang="en-GB" smtClean="0"/>
              <a:t>05/12/2018</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F4E7A01D-CAEC-49F4-8B6B-3CCF53426531}"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72514C2-5DD8-4166-8D56-F08D1EF58270}" type="datetimeFigureOut">
              <a:rPr lang="en-GB" smtClean="0"/>
              <a:t>05/12/2018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4E7A01D-CAEC-49F4-8B6B-3CCF53426531}"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72514C2-5DD8-4166-8D56-F08D1EF58270}" type="datetimeFigureOut">
              <a:rPr lang="en-GB" smtClean="0"/>
              <a:t>05/12/2018</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F4E7A01D-CAEC-49F4-8B6B-3CCF53426531}"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72514C2-5DD8-4166-8D56-F08D1EF58270}" type="datetimeFigureOut">
              <a:rPr lang="en-GB" smtClean="0"/>
              <a:t>05/12/2018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F4E7A01D-CAEC-49F4-8B6B-3CCF53426531}"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72514C2-5DD8-4166-8D56-F08D1EF58270}" type="datetimeFigureOut">
              <a:rPr lang="en-GB" smtClean="0"/>
              <a:t>05/12/2018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F4E7A01D-CAEC-49F4-8B6B-3CCF53426531}"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F4E7A01D-CAEC-49F4-8B6B-3CCF53426531}"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72514C2-5DD8-4166-8D56-F08D1EF58270}" type="datetimeFigureOut">
              <a:rPr lang="en-GB" smtClean="0"/>
              <a:t>05/12/2018</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F4E7A01D-CAEC-49F4-8B6B-3CCF53426531}"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72514C2-5DD8-4166-8D56-F08D1EF58270}" type="datetimeFigureOut">
              <a:rPr lang="en-GB" smtClean="0"/>
              <a:t>05/12/2018</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2514C2-5DD8-4166-8D56-F08D1EF58270}"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4E7A01D-CAEC-49F4-8B6B-3CCF53426531}"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F4E7A01D-CAEC-49F4-8B6B-3CCF53426531}"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2514C2-5DD8-4166-8D56-F08D1EF58270}" type="datetimeFigureOut">
              <a:rPr lang="en-GB" smtClean="0"/>
              <a:t>05/12/2018</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72514C2-5DD8-4166-8D56-F08D1EF58270}" type="datetimeFigureOut">
              <a:rPr lang="en-GB" smtClean="0"/>
              <a:t>05/12/2018</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F4E7A01D-CAEC-49F4-8B6B-3CCF53426531}"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dx.doi.org/10.1097/QMH.0b013e3181d1391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dx.doi.org/10.1007/s00038-014-0612-4" TargetMode="External"/><Relationship Id="rId2" Type="http://schemas.openxmlformats.org/officeDocument/2006/relationships/hyperlink" Target="http://dx.doi.org/10.1007/s11606-011-1762-1" TargetMode="External"/><Relationship Id="rId1" Type="http://schemas.openxmlformats.org/officeDocument/2006/relationships/slideLayout" Target="../slideLayouts/slideLayout2.xml"/><Relationship Id="rId4" Type="http://schemas.openxmlformats.org/officeDocument/2006/relationships/hyperlink" Target="http://dx.doi.org/10.1371/journal.pone.0119051"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www.emro.who.int/"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moh.gov.sa/en/HealthAwareness/Campaigns/Pages/default.aspx" TargetMode="External"/><Relationship Id="rId2" Type="http://schemas.openxmlformats.org/officeDocument/2006/relationships/hyperlink" Target="http://www.sama.gov.sa/sites/samaen/ReportsStatistics/ReportsStatisticsLib/5600_R_Annual_En_49_Apx.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068960"/>
            <a:ext cx="6400800" cy="2880320"/>
          </a:xfrm>
        </p:spPr>
        <p:txBody>
          <a:bodyPr>
            <a:noAutofit/>
          </a:bodyPr>
          <a:lstStyle/>
          <a:p>
            <a:pPr algn="ctr">
              <a:lnSpc>
                <a:spcPct val="200000"/>
              </a:lnSpc>
            </a:pPr>
            <a:r>
              <a:rPr lang="en-GB" dirty="0" smtClean="0">
                <a:solidFill>
                  <a:schemeClr val="tx1"/>
                </a:solidFill>
                <a:latin typeface="Times New Roman" pitchFamily="18" charset="0"/>
                <a:cs typeface="Times New Roman" pitchFamily="18" charset="0"/>
              </a:rPr>
              <a:t>Name</a:t>
            </a:r>
          </a:p>
          <a:p>
            <a:pPr algn="ctr">
              <a:lnSpc>
                <a:spcPct val="200000"/>
              </a:lnSpc>
            </a:pPr>
            <a:r>
              <a:rPr lang="en-GB" dirty="0" smtClean="0">
                <a:solidFill>
                  <a:schemeClr val="tx1"/>
                </a:solidFill>
                <a:latin typeface="Times New Roman" pitchFamily="18" charset="0"/>
                <a:cs typeface="Times New Roman" pitchFamily="18" charset="0"/>
              </a:rPr>
              <a:t>Professor</a:t>
            </a:r>
          </a:p>
          <a:p>
            <a:pPr algn="ctr">
              <a:lnSpc>
                <a:spcPct val="200000"/>
              </a:lnSpc>
            </a:pPr>
            <a:r>
              <a:rPr lang="en-GB" dirty="0" smtClean="0">
                <a:solidFill>
                  <a:schemeClr val="tx1"/>
                </a:solidFill>
                <a:latin typeface="Times New Roman" pitchFamily="18" charset="0"/>
                <a:cs typeface="Times New Roman" pitchFamily="18" charset="0"/>
              </a:rPr>
              <a:t>Course</a:t>
            </a:r>
          </a:p>
          <a:p>
            <a:pPr algn="ctr">
              <a:lnSpc>
                <a:spcPct val="200000"/>
              </a:lnSpc>
            </a:pPr>
            <a:r>
              <a:rPr lang="en-GB" dirty="0" smtClean="0">
                <a:solidFill>
                  <a:schemeClr val="tx1"/>
                </a:solidFill>
                <a:latin typeface="Times New Roman" pitchFamily="18" charset="0"/>
                <a:cs typeface="Times New Roman" pitchFamily="18" charset="0"/>
              </a:rPr>
              <a:t>Date</a:t>
            </a:r>
            <a:endParaRPr lang="en-GB" dirty="0">
              <a:solidFill>
                <a:schemeClr val="tx1"/>
              </a:solidFill>
              <a:latin typeface="Times New Roman" pitchFamily="18" charset="0"/>
              <a:cs typeface="Times New Roman" pitchFamily="18" charset="0"/>
            </a:endParaRPr>
          </a:p>
        </p:txBody>
      </p:sp>
      <p:sp>
        <p:nvSpPr>
          <p:cNvPr id="2" name="Title 1"/>
          <p:cNvSpPr>
            <a:spLocks noGrp="1"/>
          </p:cNvSpPr>
          <p:nvPr>
            <p:ph type="ctrTitle"/>
          </p:nvPr>
        </p:nvSpPr>
        <p:spPr>
          <a:xfrm>
            <a:off x="1043608" y="764704"/>
            <a:ext cx="7340352" cy="1758057"/>
          </a:xfrm>
        </p:spPr>
        <p:txBody>
          <a:bodyPr>
            <a:noAutofit/>
          </a:bodyPr>
          <a:lstStyle/>
          <a:p>
            <a:r>
              <a:rPr lang="en-GB" sz="3600" b="1" dirty="0" smtClean="0">
                <a:latin typeface="Times New Roman" pitchFamily="18" charset="0"/>
                <a:cs typeface="Times New Roman" pitchFamily="18" charset="0"/>
              </a:rPr>
              <a:t>Review of Regulations </a:t>
            </a:r>
            <a:r>
              <a:rPr lang="en-GB" sz="3600" b="1" dirty="0">
                <a:latin typeface="Times New Roman" pitchFamily="18" charset="0"/>
                <a:cs typeface="Times New Roman" pitchFamily="18" charset="0"/>
              </a:rPr>
              <a:t>and Healthcare </a:t>
            </a:r>
            <a:r>
              <a:rPr lang="en-GB" sz="3600" b="1" dirty="0" smtClean="0">
                <a:latin typeface="Times New Roman" pitchFamily="18" charset="0"/>
                <a:cs typeface="Times New Roman" pitchFamily="18" charset="0"/>
              </a:rPr>
              <a:t>Access Policies </a:t>
            </a:r>
            <a:r>
              <a:rPr lang="en-GB" sz="3600" b="1" dirty="0">
                <a:latin typeface="Times New Roman" pitchFamily="18" charset="0"/>
                <a:cs typeface="Times New Roman" pitchFamily="18" charset="0"/>
              </a:rPr>
              <a:t>in Saudi Arabia</a:t>
            </a:r>
            <a:br>
              <a:rPr lang="en-GB" sz="3600" b="1" dirty="0">
                <a:latin typeface="Times New Roman" pitchFamily="18" charset="0"/>
                <a:cs typeface="Times New Roman" pitchFamily="18" charset="0"/>
              </a:rPr>
            </a:br>
            <a:endParaRPr lang="en-GB" sz="3600" b="1" dirty="0">
              <a:latin typeface="Times New Roman" pitchFamily="18" charset="0"/>
              <a:cs typeface="Times New Roman" pitchFamily="18" charset="0"/>
            </a:endParaRPr>
          </a:p>
        </p:txBody>
      </p:sp>
    </p:spTree>
    <p:extLst>
      <p:ext uri="{BB962C8B-B14F-4D97-AF65-F5344CB8AC3E}">
        <p14:creationId xmlns:p14="http://schemas.microsoft.com/office/powerpoint/2010/main" val="3815873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sz="quarter" idx="1"/>
          </p:nvPr>
        </p:nvSpPr>
        <p:spPr>
          <a:xfrm>
            <a:off x="251520" y="1340768"/>
            <a:ext cx="8435280" cy="5184576"/>
          </a:xfrm>
        </p:spPr>
        <p:txBody>
          <a:bodyPr>
            <a:noAutofit/>
          </a:bodyPr>
          <a:lstStyle/>
          <a:p>
            <a:pPr>
              <a:lnSpc>
                <a:spcPct val="200000"/>
              </a:lnSpc>
            </a:pPr>
            <a:r>
              <a:rPr lang="en-GB" sz="1400" dirty="0">
                <a:latin typeface="Times New Roman" pitchFamily="18" charset="0"/>
                <a:cs typeface="Times New Roman" pitchFamily="18" charset="0"/>
              </a:rPr>
              <a:t>In the Kingdom of Saudi Arabia (KSA), healthcare is offered for free to Saudi citizens</a:t>
            </a:r>
            <a:r>
              <a:rPr lang="en-GB" sz="1400" baseline="30000" dirty="0">
                <a:latin typeface="Times New Roman" pitchFamily="18" charset="0"/>
                <a:cs typeface="Times New Roman" pitchFamily="18" charset="0"/>
              </a:rPr>
              <a:t> </a:t>
            </a:r>
            <a:r>
              <a:rPr lang="en-GB" sz="1400" dirty="0">
                <a:latin typeface="Times New Roman" pitchFamily="18" charset="0"/>
                <a:cs typeface="Times New Roman" pitchFamily="18" charset="0"/>
              </a:rPr>
              <a:t>through more than 2000 primary healthcare centres and 420 hospitals (SA Monetary Agency). </a:t>
            </a:r>
            <a:endParaRPr lang="en-GB" sz="1400" dirty="0" smtClean="0">
              <a:latin typeface="Times New Roman" pitchFamily="18" charset="0"/>
              <a:cs typeface="Times New Roman" pitchFamily="18" charset="0"/>
            </a:endParaRPr>
          </a:p>
          <a:p>
            <a:pPr>
              <a:lnSpc>
                <a:spcPct val="200000"/>
              </a:lnSpc>
            </a:pPr>
            <a:r>
              <a:rPr lang="en-GB" sz="1400" dirty="0" smtClean="0">
                <a:latin typeface="Times New Roman" pitchFamily="18" charset="0"/>
                <a:cs typeface="Times New Roman" pitchFamily="18" charset="0"/>
              </a:rPr>
              <a:t>Saudis </a:t>
            </a:r>
            <a:r>
              <a:rPr lang="en-GB" sz="1400" dirty="0">
                <a:latin typeface="Times New Roman" pitchFamily="18" charset="0"/>
                <a:cs typeface="Times New Roman" pitchFamily="18" charset="0"/>
              </a:rPr>
              <a:t>do not make use of periodic health examinations despite their cost-free availability. </a:t>
            </a:r>
            <a:r>
              <a:rPr lang="en-GB" sz="1400" dirty="0" smtClean="0">
                <a:latin typeface="Times New Roman" pitchFamily="18" charset="0"/>
                <a:cs typeface="Times New Roman" pitchFamily="18" charset="0"/>
              </a:rPr>
              <a:t>For instance, among </a:t>
            </a:r>
            <a:r>
              <a:rPr lang="en-GB" sz="1400" dirty="0">
                <a:latin typeface="Times New Roman" pitchFamily="18" charset="0"/>
                <a:cs typeface="Times New Roman" pitchFamily="18" charset="0"/>
              </a:rPr>
              <a:t>women eligible for breast cancer screening, only a low percentage are actually screened (El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et al, 2015).</a:t>
            </a:r>
          </a:p>
          <a:p>
            <a:pPr>
              <a:lnSpc>
                <a:spcPct val="200000"/>
              </a:lnSpc>
            </a:pPr>
            <a:r>
              <a:rPr lang="en-GB" sz="1400" dirty="0">
                <a:latin typeface="Times New Roman" pitchFamily="18" charset="0"/>
                <a:cs typeface="Times New Roman" pitchFamily="18" charset="0"/>
              </a:rPr>
              <a:t>The Saudi Ministry of Health </a:t>
            </a:r>
            <a:r>
              <a:rPr lang="en-GB" sz="1400" dirty="0" smtClean="0">
                <a:latin typeface="Times New Roman" pitchFamily="18" charset="0"/>
                <a:cs typeface="Times New Roman" pitchFamily="18" charset="0"/>
              </a:rPr>
              <a:t>has invested </a:t>
            </a:r>
            <a:r>
              <a:rPr lang="en-GB" sz="1400" dirty="0">
                <a:latin typeface="Times New Roman" pitchFamily="18" charset="0"/>
                <a:cs typeface="Times New Roman" pitchFamily="18" charset="0"/>
              </a:rPr>
              <a:t>considerable </a:t>
            </a:r>
            <a:r>
              <a:rPr lang="en-GB" sz="1400" dirty="0" smtClean="0">
                <a:latin typeface="Times New Roman" pitchFamily="18" charset="0"/>
                <a:cs typeface="Times New Roman" pitchFamily="18" charset="0"/>
              </a:rPr>
              <a:t>to </a:t>
            </a:r>
            <a:r>
              <a:rPr lang="en-GB" sz="1400" dirty="0">
                <a:latin typeface="Times New Roman" pitchFamily="18" charset="0"/>
                <a:cs typeface="Times New Roman" pitchFamily="18" charset="0"/>
              </a:rPr>
              <a:t>prevent disease and promote health, with a special focus on non-communicable diseases. </a:t>
            </a:r>
            <a:endParaRPr lang="en-GB" sz="1400" dirty="0" smtClean="0">
              <a:latin typeface="Times New Roman" pitchFamily="18" charset="0"/>
              <a:cs typeface="Times New Roman" pitchFamily="18" charset="0"/>
            </a:endParaRPr>
          </a:p>
          <a:p>
            <a:pPr>
              <a:lnSpc>
                <a:spcPct val="200000"/>
              </a:lnSpc>
            </a:pPr>
            <a:r>
              <a:rPr lang="en-GB" sz="1400" dirty="0" smtClean="0">
                <a:latin typeface="Times New Roman" pitchFamily="18" charset="0"/>
                <a:cs typeface="Times New Roman" pitchFamily="18" charset="0"/>
              </a:rPr>
              <a:t>However</a:t>
            </a:r>
            <a:r>
              <a:rPr lang="en-GB" sz="1400" dirty="0">
                <a:latin typeface="Times New Roman" pitchFamily="18" charset="0"/>
                <a:cs typeface="Times New Roman" pitchFamily="18" charset="0"/>
              </a:rPr>
              <a:t>, </a:t>
            </a:r>
            <a:r>
              <a:rPr lang="en-GB" sz="1400" dirty="0" smtClean="0">
                <a:latin typeface="Times New Roman" pitchFamily="18" charset="0"/>
                <a:cs typeface="Times New Roman" pitchFamily="18" charset="0"/>
              </a:rPr>
              <a:t>demographics show that </a:t>
            </a:r>
            <a:r>
              <a:rPr lang="en-GB" sz="1400" dirty="0">
                <a:latin typeface="Times New Roman" pitchFamily="18" charset="0"/>
                <a:cs typeface="Times New Roman" pitchFamily="18" charset="0"/>
              </a:rPr>
              <a:t>more than 1.9 million (15.2%) and 1.7 million (13.4%) Saudis aged 15 years or older are hypertensive and diabetic, respectively (El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et al, 2014). </a:t>
            </a:r>
            <a:endParaRPr lang="en-GB" sz="1400" dirty="0" smtClean="0">
              <a:latin typeface="Times New Roman" pitchFamily="18" charset="0"/>
              <a:cs typeface="Times New Roman" pitchFamily="18" charset="0"/>
            </a:endParaRPr>
          </a:p>
          <a:p>
            <a:pPr>
              <a:lnSpc>
                <a:spcPct val="200000"/>
              </a:lnSpc>
            </a:pPr>
            <a:r>
              <a:rPr lang="en-GB" sz="1400" dirty="0" smtClean="0">
                <a:latin typeface="Times New Roman" pitchFamily="18" charset="0"/>
                <a:cs typeface="Times New Roman" pitchFamily="18" charset="0"/>
              </a:rPr>
              <a:t>Distance </a:t>
            </a:r>
            <a:r>
              <a:rPr lang="en-GB" sz="1400" dirty="0">
                <a:latin typeface="Times New Roman" pitchFamily="18" charset="0"/>
                <a:cs typeface="Times New Roman" pitchFamily="18" charset="0"/>
              </a:rPr>
              <a:t>to healthcare settings and types of healthcare settings have been reported to impact on patients’ healthcare-seeking behaviour (</a:t>
            </a:r>
            <a:r>
              <a:rPr lang="en-GB" sz="1400" dirty="0" err="1">
                <a:latin typeface="Times New Roman" pitchFamily="18" charset="0"/>
                <a:cs typeface="Times New Roman" pitchFamily="18" charset="0"/>
              </a:rPr>
              <a:t>Buzza</a:t>
            </a:r>
            <a:r>
              <a:rPr lang="en-GB" sz="1400" dirty="0">
                <a:latin typeface="Times New Roman" pitchFamily="18" charset="0"/>
                <a:cs typeface="Times New Roman" pitchFamily="18" charset="0"/>
              </a:rPr>
              <a:t> et al, 2011).</a:t>
            </a:r>
          </a:p>
          <a:p>
            <a:pPr marL="0" indent="0">
              <a:buNone/>
            </a:pPr>
            <a:endParaRPr lang="en-GB" dirty="0"/>
          </a:p>
        </p:txBody>
      </p:sp>
    </p:spTree>
    <p:extLst>
      <p:ext uri="{BB962C8B-B14F-4D97-AF65-F5344CB8AC3E}">
        <p14:creationId xmlns:p14="http://schemas.microsoft.com/office/powerpoint/2010/main" val="1827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778098"/>
          </a:xfrm>
        </p:spPr>
        <p:txBody>
          <a:bodyPr>
            <a:normAutofit/>
          </a:bodyPr>
          <a:lstStyle/>
          <a:p>
            <a:r>
              <a:rPr lang="en-GB" dirty="0">
                <a:latin typeface="Times New Roman" pitchFamily="18" charset="0"/>
                <a:cs typeface="Times New Roman" pitchFamily="18" charset="0"/>
              </a:rPr>
              <a:t>Evolution of </a:t>
            </a:r>
            <a:r>
              <a:rPr lang="en-GB" dirty="0" smtClean="0">
                <a:latin typeface="Times New Roman" pitchFamily="18" charset="0"/>
                <a:cs typeface="Times New Roman" pitchFamily="18" charset="0"/>
              </a:rPr>
              <a:t>Healthcare in </a:t>
            </a:r>
            <a:r>
              <a:rPr lang="en-GB" dirty="0">
                <a:latin typeface="Times New Roman" pitchFamily="18" charset="0"/>
                <a:cs typeface="Times New Roman" pitchFamily="18" charset="0"/>
              </a:rPr>
              <a:t>Saudi Arabia</a:t>
            </a:r>
          </a:p>
        </p:txBody>
      </p:sp>
      <p:sp>
        <p:nvSpPr>
          <p:cNvPr id="3" name="Content Placeholder 2"/>
          <p:cNvSpPr>
            <a:spLocks noGrp="1"/>
          </p:cNvSpPr>
          <p:nvPr>
            <p:ph sz="quarter" idx="1"/>
          </p:nvPr>
        </p:nvSpPr>
        <p:spPr>
          <a:xfrm>
            <a:off x="107504" y="1412776"/>
            <a:ext cx="8856984" cy="5328592"/>
          </a:xfrm>
        </p:spPr>
        <p:txBody>
          <a:bodyPr>
            <a:noAutofit/>
          </a:bodyPr>
          <a:lstStyle/>
          <a:p>
            <a:pPr>
              <a:lnSpc>
                <a:spcPct val="200000"/>
              </a:lnSpc>
            </a:pPr>
            <a:r>
              <a:rPr lang="en-GB" sz="1200" dirty="0">
                <a:latin typeface="Times New Roman" pitchFamily="18" charset="0"/>
                <a:cs typeface="Times New Roman" pitchFamily="18" charset="0"/>
              </a:rPr>
              <a:t>The healthcare services began with constrained resources and little facilities, and steadily achieved exceptionally complex current clinics, therapeutic focuses and urban communities. The quick development of healthcare services has additionally been joined by an all around arranged </a:t>
            </a:r>
            <a:r>
              <a:rPr lang="en-GB" sz="1200" dirty="0" err="1">
                <a:latin typeface="Times New Roman" pitchFamily="18" charset="0"/>
                <a:cs typeface="Times New Roman" pitchFamily="18" charset="0"/>
              </a:rPr>
              <a:t>saudization</a:t>
            </a:r>
            <a:r>
              <a:rPr lang="en-GB" sz="1200" dirty="0">
                <a:latin typeface="Times New Roman" pitchFamily="18" charset="0"/>
                <a:cs typeface="Times New Roman" pitchFamily="18" charset="0"/>
              </a:rPr>
              <a:t> process in </a:t>
            </a:r>
            <a:r>
              <a:rPr lang="en-GB" sz="1200" dirty="0" err="1">
                <a:latin typeface="Times New Roman" pitchFamily="18" charset="0"/>
                <a:cs typeface="Times New Roman" pitchFamily="18" charset="0"/>
              </a:rPr>
              <a:t>labor</a:t>
            </a:r>
            <a:r>
              <a:rPr lang="en-GB" sz="1200" dirty="0">
                <a:latin typeface="Times New Roman" pitchFamily="18" charset="0"/>
                <a:cs typeface="Times New Roman" pitchFamily="18" charset="0"/>
              </a:rPr>
              <a:t>, to run such services. This was reflected by putting resources into grants, training classes lastly establishing the Saudi Council for Health Specialties, which give organized training programs. </a:t>
            </a:r>
          </a:p>
          <a:p>
            <a:pPr>
              <a:lnSpc>
                <a:spcPct val="200000"/>
              </a:lnSpc>
            </a:pPr>
            <a:r>
              <a:rPr lang="en-GB" sz="1200" dirty="0" err="1">
                <a:latin typeface="Times New Roman" pitchFamily="18" charset="0"/>
                <a:cs typeface="Times New Roman" pitchFamily="18" charset="0"/>
              </a:rPr>
              <a:t>Pediatric</a:t>
            </a:r>
            <a:r>
              <a:rPr lang="en-GB" sz="1200" dirty="0">
                <a:latin typeface="Times New Roman" pitchFamily="18" charset="0"/>
                <a:cs typeface="Times New Roman" pitchFamily="18" charset="0"/>
              </a:rPr>
              <a:t> surgery is one of the most youthful strengths to develop in KSA. It just gotten care after 1980. </a:t>
            </a:r>
            <a:endParaRPr lang="en-GB" sz="1200" dirty="0" smtClean="0">
              <a:latin typeface="Times New Roman" pitchFamily="18" charset="0"/>
              <a:cs typeface="Times New Roman" pitchFamily="18" charset="0"/>
            </a:endParaRPr>
          </a:p>
          <a:p>
            <a:pPr>
              <a:lnSpc>
                <a:spcPct val="200000"/>
              </a:lnSpc>
            </a:pPr>
            <a:r>
              <a:rPr lang="en-GB" sz="1200" dirty="0" smtClean="0">
                <a:latin typeface="Times New Roman" pitchFamily="18" charset="0"/>
                <a:cs typeface="Times New Roman" pitchFamily="18" charset="0"/>
              </a:rPr>
              <a:t>In </a:t>
            </a:r>
            <a:r>
              <a:rPr lang="en-GB" sz="1200" dirty="0">
                <a:latin typeface="Times New Roman" pitchFamily="18" charset="0"/>
                <a:cs typeface="Times New Roman" pitchFamily="18" charset="0"/>
              </a:rPr>
              <a:t>any case, in more than 20 years, it has quickly developed to wind up a very much perceived strength with roughly 50 </a:t>
            </a:r>
            <a:r>
              <a:rPr lang="en-GB" sz="1200" dirty="0" err="1">
                <a:latin typeface="Times New Roman" pitchFamily="18" charset="0"/>
                <a:cs typeface="Times New Roman" pitchFamily="18" charset="0"/>
              </a:rPr>
              <a:t>pediatric</a:t>
            </a:r>
            <a:r>
              <a:rPr lang="en-GB" sz="1200" dirty="0">
                <a:latin typeface="Times New Roman" pitchFamily="18" charset="0"/>
                <a:cs typeface="Times New Roman" pitchFamily="18" charset="0"/>
              </a:rPr>
              <a:t> surgery masters and advisors rehearsing in the field. Additionally of late, the sub-forte organization in </a:t>
            </a:r>
            <a:r>
              <a:rPr lang="en-GB" sz="1200" dirty="0" err="1">
                <a:latin typeface="Times New Roman" pitchFamily="18" charset="0"/>
                <a:cs typeface="Times New Roman" pitchFamily="18" charset="0"/>
              </a:rPr>
              <a:t>pediatric</a:t>
            </a:r>
            <a:r>
              <a:rPr lang="en-GB" sz="1200" dirty="0">
                <a:latin typeface="Times New Roman" pitchFamily="18" charset="0"/>
                <a:cs typeface="Times New Roman" pitchFamily="18" charset="0"/>
              </a:rPr>
              <a:t> surgery was endorsed as a 3-year training program following general surgery training. </a:t>
            </a:r>
            <a:endParaRPr lang="en-GB" sz="1200" dirty="0" smtClean="0">
              <a:latin typeface="Times New Roman" pitchFamily="18" charset="0"/>
              <a:cs typeface="Times New Roman" pitchFamily="18" charset="0"/>
            </a:endParaRPr>
          </a:p>
          <a:p>
            <a:pPr>
              <a:lnSpc>
                <a:spcPct val="200000"/>
              </a:lnSpc>
            </a:pPr>
            <a:r>
              <a:rPr lang="en-GB" sz="1200" dirty="0" smtClean="0">
                <a:latin typeface="Times New Roman" pitchFamily="18" charset="0"/>
                <a:cs typeface="Times New Roman" pitchFamily="18" charset="0"/>
              </a:rPr>
              <a:t>In </a:t>
            </a:r>
            <a:r>
              <a:rPr lang="en-GB" sz="1200" dirty="0">
                <a:latin typeface="Times New Roman" pitchFamily="18" charset="0"/>
                <a:cs typeface="Times New Roman" pitchFamily="18" charset="0"/>
              </a:rPr>
              <a:t>outline, this audit will feature the quick development of healthcare services in Saudi Arabia and the vision for the future to give a cutting edge medication to parallel the nation's development and progress (Al-</a:t>
            </a:r>
            <a:r>
              <a:rPr lang="en-GB" sz="1200" dirty="0" err="1">
                <a:latin typeface="Times New Roman" pitchFamily="18" charset="0"/>
                <a:cs typeface="Times New Roman" pitchFamily="18" charset="0"/>
              </a:rPr>
              <a:t>Rabeeah</a:t>
            </a:r>
            <a:r>
              <a:rPr lang="en-GB" sz="1200" dirty="0">
                <a:latin typeface="Times New Roman" pitchFamily="18" charset="0"/>
                <a:cs typeface="Times New Roman" pitchFamily="18" charset="0"/>
              </a:rPr>
              <a:t>, 2003). </a:t>
            </a:r>
          </a:p>
          <a:p>
            <a:pPr>
              <a:lnSpc>
                <a:spcPct val="200000"/>
              </a:lnSpc>
            </a:pPr>
            <a:r>
              <a:rPr lang="en-GB" sz="1200" dirty="0">
                <a:latin typeface="Times New Roman" pitchFamily="18" charset="0"/>
                <a:cs typeface="Times New Roman" pitchFamily="18" charset="0"/>
              </a:rPr>
              <a:t>Efforts to establish such schools are as per training programs that intend to substitute the to a great extent ostracize workforce with qualified Saudi Arabian nationals in all parts, including healthcare (</a:t>
            </a:r>
            <a:r>
              <a:rPr lang="en-GB" sz="1200" dirty="0" err="1">
                <a:latin typeface="Times New Roman" pitchFamily="18" charset="0"/>
                <a:cs typeface="Times New Roman" pitchFamily="18" charset="0"/>
              </a:rPr>
              <a:t>Tumulty</a:t>
            </a:r>
            <a:r>
              <a:rPr lang="en-GB" sz="1200" dirty="0">
                <a:latin typeface="Times New Roman" pitchFamily="18" charset="0"/>
                <a:cs typeface="Times New Roman" pitchFamily="18" charset="0"/>
              </a:rPr>
              <a:t>, 2001). The spending portion for training and grants has expanded and numerous MOH representatives are offered an opportunity to seek after their examinations abroad (Health System profile). </a:t>
            </a:r>
          </a:p>
          <a:p>
            <a:pPr marL="82296" indent="0">
              <a:buNone/>
            </a:pPr>
            <a:endParaRPr lang="en-GB" sz="1400" dirty="0"/>
          </a:p>
          <a:p>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945003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Times New Roman" pitchFamily="18" charset="0"/>
                <a:cs typeface="Times New Roman" pitchFamily="18" charset="0"/>
              </a:rPr>
              <a:t>Structure of </a:t>
            </a:r>
            <a:r>
              <a:rPr lang="en-GB" dirty="0" smtClean="0">
                <a:latin typeface="Times New Roman" pitchFamily="18" charset="0"/>
                <a:cs typeface="Times New Roman" pitchFamily="18" charset="0"/>
              </a:rPr>
              <a:t>Healthcare and Challenges to Access to </a:t>
            </a:r>
            <a:r>
              <a:rPr lang="en-GB" dirty="0">
                <a:latin typeface="Times New Roman" pitchFamily="18" charset="0"/>
                <a:cs typeface="Times New Roman" pitchFamily="18" charset="0"/>
              </a:rPr>
              <a:t>healthcare</a:t>
            </a:r>
          </a:p>
        </p:txBody>
      </p:sp>
      <p:sp>
        <p:nvSpPr>
          <p:cNvPr id="3" name="Content Placeholder 2"/>
          <p:cNvSpPr>
            <a:spLocks noGrp="1"/>
          </p:cNvSpPr>
          <p:nvPr>
            <p:ph sz="quarter" idx="1"/>
          </p:nvPr>
        </p:nvSpPr>
        <p:spPr>
          <a:xfrm>
            <a:off x="1043608" y="1600200"/>
            <a:ext cx="7643192" cy="4997152"/>
          </a:xfrm>
        </p:spPr>
        <p:txBody>
          <a:bodyPr>
            <a:noAutofit/>
          </a:bodyPr>
          <a:lstStyle/>
          <a:p>
            <a:pPr>
              <a:lnSpc>
                <a:spcPct val="200000"/>
              </a:lnSpc>
            </a:pPr>
            <a:r>
              <a:rPr lang="en-GB" sz="1400" dirty="0">
                <a:latin typeface="Times New Roman" pitchFamily="18" charset="0"/>
                <a:cs typeface="Times New Roman" pitchFamily="18" charset="0"/>
              </a:rPr>
              <a:t>The MOH gives healthcare services at 3 levels:  from tertiary, to secondary and primary downwards (Health Statistical Year Book, 2009). </a:t>
            </a:r>
          </a:p>
          <a:p>
            <a:pPr>
              <a:lnSpc>
                <a:spcPct val="200000"/>
              </a:lnSpc>
            </a:pPr>
            <a:r>
              <a:rPr lang="en-GB" sz="1400" dirty="0">
                <a:latin typeface="Times New Roman" pitchFamily="18" charset="0"/>
                <a:cs typeface="Times New Roman" pitchFamily="18" charset="0"/>
              </a:rPr>
              <a:t>PHC focuses supply primary care services, both preventive and remedial, alluding cases that require further developed care to public hospitals (the optional level of care), while cases that require more mind boggling levels of care are exchanged to focal or specific hospitals (the tertiary level of healthcare). </a:t>
            </a:r>
          </a:p>
          <a:p>
            <a:pPr>
              <a:lnSpc>
                <a:spcPct val="200000"/>
              </a:lnSpc>
            </a:pPr>
            <a:r>
              <a:rPr lang="en-GB" sz="1400" dirty="0" smtClean="0">
                <a:latin typeface="Times New Roman" pitchFamily="18" charset="0"/>
                <a:cs typeface="Times New Roman" pitchFamily="18" charset="0"/>
              </a:rPr>
              <a:t>Access </a:t>
            </a:r>
            <a:r>
              <a:rPr lang="en-GB" sz="1400" dirty="0">
                <a:latin typeface="Times New Roman" pitchFamily="18" charset="0"/>
                <a:cs typeface="Times New Roman" pitchFamily="18" charset="0"/>
              </a:rPr>
              <a:t>to healthcare is an imperative determinant of healthcare. A few examinations have demonstrated that the accessibility of offices inside accessible distance enhances healthcare. </a:t>
            </a:r>
          </a:p>
        </p:txBody>
      </p:sp>
    </p:spTree>
    <p:extLst>
      <p:ext uri="{BB962C8B-B14F-4D97-AF65-F5344CB8AC3E}">
        <p14:creationId xmlns:p14="http://schemas.microsoft.com/office/powerpoint/2010/main" val="418645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Times New Roman" pitchFamily="18" charset="0"/>
                <a:cs typeface="Times New Roman" pitchFamily="18" charset="0"/>
              </a:rPr>
              <a:t>Structure of </a:t>
            </a:r>
            <a:r>
              <a:rPr lang="en-GB" dirty="0" smtClean="0">
                <a:latin typeface="Times New Roman" pitchFamily="18" charset="0"/>
                <a:cs typeface="Times New Roman" pitchFamily="18" charset="0"/>
              </a:rPr>
              <a:t>Healthcare and Challenges to Access to </a:t>
            </a:r>
            <a:r>
              <a:rPr lang="en-GB" dirty="0">
                <a:latin typeface="Times New Roman" pitchFamily="18" charset="0"/>
                <a:cs typeface="Times New Roman" pitchFamily="18" charset="0"/>
              </a:rPr>
              <a:t>healthcare</a:t>
            </a:r>
          </a:p>
        </p:txBody>
      </p:sp>
      <p:sp>
        <p:nvSpPr>
          <p:cNvPr id="3" name="Content Placeholder 2"/>
          <p:cNvSpPr>
            <a:spLocks noGrp="1"/>
          </p:cNvSpPr>
          <p:nvPr>
            <p:ph sz="quarter" idx="1"/>
          </p:nvPr>
        </p:nvSpPr>
        <p:spPr>
          <a:xfrm>
            <a:off x="1043608" y="1600200"/>
            <a:ext cx="7643192" cy="4997152"/>
          </a:xfrm>
        </p:spPr>
        <p:txBody>
          <a:bodyPr>
            <a:noAutofit/>
          </a:bodyPr>
          <a:lstStyle/>
          <a:p>
            <a:pPr>
              <a:lnSpc>
                <a:spcPct val="200000"/>
              </a:lnSpc>
            </a:pPr>
            <a:r>
              <a:rPr lang="en-GB" sz="1400" dirty="0" err="1" smtClean="0">
                <a:latin typeface="Times New Roman" pitchFamily="18" charset="0"/>
                <a:cs typeface="Times New Roman" pitchFamily="18" charset="0"/>
              </a:rPr>
              <a:t>Saeed</a:t>
            </a:r>
            <a:r>
              <a:rPr lang="en-GB" sz="1400" dirty="0" smtClean="0">
                <a:latin typeface="Times New Roman" pitchFamily="18" charset="0"/>
                <a:cs typeface="Times New Roman" pitchFamily="18" charset="0"/>
              </a:rPr>
              <a:t> </a:t>
            </a:r>
            <a:r>
              <a:rPr lang="en-GB" sz="1400" dirty="0">
                <a:latin typeface="Times New Roman" pitchFamily="18" charset="0"/>
                <a:cs typeface="Times New Roman" pitchFamily="18" charset="0"/>
              </a:rPr>
              <a:t>et al (2001) found that the more extended the distance made a trip to primary healthcare focuses in Riyadh, the lower the patients' satisfaction, with 39% of patients considering the primary healthcare focus far or extremely far. </a:t>
            </a:r>
          </a:p>
          <a:p>
            <a:pPr>
              <a:lnSpc>
                <a:spcPct val="200000"/>
              </a:lnSpc>
            </a:pPr>
            <a:r>
              <a:rPr lang="en-GB" sz="1400" dirty="0" smtClean="0">
                <a:latin typeface="Times New Roman" pitchFamily="18" charset="0"/>
                <a:cs typeface="Times New Roman" pitchFamily="18" charset="0"/>
              </a:rPr>
              <a:t>Concentrates </a:t>
            </a:r>
            <a:r>
              <a:rPr lang="en-GB" sz="1400" dirty="0">
                <a:latin typeface="Times New Roman" pitchFamily="18" charset="0"/>
                <a:cs typeface="Times New Roman" pitchFamily="18" charset="0"/>
              </a:rPr>
              <a:t>on patient satisfaction with healthcare offices and services in KSA and were focused on  the Saudi Ministry of Health primary healthcare focuses. </a:t>
            </a:r>
            <a:endParaRPr lang="en-GB"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186454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Times New Roman" pitchFamily="18" charset="0"/>
                <a:cs typeface="Times New Roman" pitchFamily="18" charset="0"/>
              </a:rPr>
              <a:t>Structure of </a:t>
            </a:r>
            <a:r>
              <a:rPr lang="en-GB" dirty="0" smtClean="0">
                <a:latin typeface="Times New Roman" pitchFamily="18" charset="0"/>
                <a:cs typeface="Times New Roman" pitchFamily="18" charset="0"/>
              </a:rPr>
              <a:t>Healthcare and Challenges to Access to </a:t>
            </a:r>
            <a:r>
              <a:rPr lang="en-GB" dirty="0">
                <a:latin typeface="Times New Roman" pitchFamily="18" charset="0"/>
                <a:cs typeface="Times New Roman" pitchFamily="18" charset="0"/>
              </a:rPr>
              <a:t>healthcare</a:t>
            </a:r>
          </a:p>
        </p:txBody>
      </p:sp>
      <p:sp>
        <p:nvSpPr>
          <p:cNvPr id="3" name="Content Placeholder 2"/>
          <p:cNvSpPr>
            <a:spLocks noGrp="1"/>
          </p:cNvSpPr>
          <p:nvPr>
            <p:ph sz="quarter" idx="1"/>
          </p:nvPr>
        </p:nvSpPr>
        <p:spPr>
          <a:xfrm>
            <a:off x="1043608" y="1600200"/>
            <a:ext cx="7643192" cy="4997152"/>
          </a:xfrm>
        </p:spPr>
        <p:txBody>
          <a:bodyPr>
            <a:noAutofit/>
          </a:bodyPr>
          <a:lstStyle/>
          <a:p>
            <a:pPr>
              <a:lnSpc>
                <a:spcPct val="200000"/>
              </a:lnSpc>
            </a:pPr>
            <a:r>
              <a:rPr lang="en-GB" sz="1400" smtClean="0">
                <a:latin typeface="Times New Roman" pitchFamily="18" charset="0"/>
                <a:cs typeface="Times New Roman" pitchFamily="18" charset="0"/>
              </a:rPr>
              <a:t>Most </a:t>
            </a:r>
            <a:r>
              <a:rPr lang="en-GB" sz="1400" dirty="0">
                <a:latin typeface="Times New Roman" pitchFamily="18" charset="0"/>
                <a:cs typeface="Times New Roman" pitchFamily="18" charset="0"/>
              </a:rPr>
              <a:t>investigations demonstrated a high rate of disappointment among clients. Of office qualities, remove voyaged, office working hours, nonattendance of strength focuses, holding up time, holding up zone structure and classification measures, were the negative factors most affecting patients' satisfaction. </a:t>
            </a:r>
          </a:p>
          <a:p>
            <a:pPr>
              <a:lnSpc>
                <a:spcPct val="200000"/>
              </a:lnSpc>
            </a:pPr>
            <a:r>
              <a:rPr lang="en-GB" sz="1400" dirty="0" smtClean="0">
                <a:latin typeface="Times New Roman" pitchFamily="18" charset="0"/>
                <a:cs typeface="Times New Roman" pitchFamily="18" charset="0"/>
              </a:rPr>
              <a:t>Of staff attributes, specialists' services, dialect obstructions with doctors and communication about healthcare status, were the components most associated with disappointment. With respect to patients' qualities, ladies and the slightest taught appear to be more fulfilled than men and more instructed patients, separately (Al-</a:t>
            </a:r>
            <a:r>
              <a:rPr lang="en-GB" sz="1400" dirty="0" err="1" smtClean="0">
                <a:latin typeface="Times New Roman" pitchFamily="18" charset="0"/>
                <a:cs typeface="Times New Roman" pitchFamily="18" charset="0"/>
              </a:rPr>
              <a:t>Doghaither</a:t>
            </a:r>
            <a:r>
              <a:rPr lang="en-GB" sz="1400" dirty="0" smtClean="0">
                <a:latin typeface="Times New Roman" pitchFamily="18" charset="0"/>
                <a:cs typeface="Times New Roman" pitchFamily="18" charset="0"/>
              </a:rPr>
              <a:t>, 2004). </a:t>
            </a:r>
          </a:p>
          <a:p>
            <a:pPr>
              <a:lnSpc>
                <a:spcPct val="200000"/>
              </a:lnSpc>
            </a:pPr>
            <a:r>
              <a:rPr lang="en-GB" sz="1400" dirty="0" err="1" smtClean="0">
                <a:latin typeface="Times New Roman" pitchFamily="18" charset="0"/>
                <a:cs typeface="Times New Roman" pitchFamily="18" charset="0"/>
              </a:rPr>
              <a:t>Alahmadi</a:t>
            </a:r>
            <a:r>
              <a:rPr lang="en-GB" sz="1400" dirty="0" smtClean="0">
                <a:latin typeface="Times New Roman" pitchFamily="18" charset="0"/>
                <a:cs typeface="Times New Roman" pitchFamily="18" charset="0"/>
              </a:rPr>
              <a:t> </a:t>
            </a:r>
            <a:r>
              <a:rPr lang="en-GB" sz="1400" dirty="0">
                <a:latin typeface="Times New Roman" pitchFamily="18" charset="0"/>
                <a:cs typeface="Times New Roman" pitchFamily="18" charset="0"/>
              </a:rPr>
              <a:t>(2010) look into on patient security culture in Saudi healthcare offices found that enthusiasm of the board and patient healthcare strategies are just activated after an </a:t>
            </a:r>
            <a:r>
              <a:rPr lang="en-GB" sz="1400" dirty="0" err="1">
                <a:latin typeface="Times New Roman" pitchFamily="18" charset="0"/>
                <a:cs typeface="Times New Roman" pitchFamily="18" charset="0"/>
              </a:rPr>
              <a:t>unfavorable</a:t>
            </a:r>
            <a:r>
              <a:rPr lang="en-GB" sz="1400" dirty="0">
                <a:latin typeface="Times New Roman" pitchFamily="18" charset="0"/>
                <a:cs typeface="Times New Roman" pitchFamily="18" charset="0"/>
              </a:rPr>
              <a:t> occasion has happened. </a:t>
            </a:r>
          </a:p>
        </p:txBody>
      </p:sp>
    </p:spTree>
    <p:extLst>
      <p:ext uri="{BB962C8B-B14F-4D97-AF65-F5344CB8AC3E}">
        <p14:creationId xmlns:p14="http://schemas.microsoft.com/office/powerpoint/2010/main" val="4186454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274638"/>
            <a:ext cx="7787208" cy="490066"/>
          </a:xfrm>
        </p:spPr>
        <p:txBody>
          <a:bodyPr>
            <a:noAutofit/>
          </a:bodyPr>
          <a:lstStyle/>
          <a:p>
            <a:r>
              <a:rPr lang="en-GB" sz="3600" dirty="0">
                <a:latin typeface="Times New Roman" pitchFamily="18" charset="0"/>
                <a:cs typeface="Times New Roman" pitchFamily="18" charset="0"/>
              </a:rPr>
              <a:t/>
            </a:r>
            <a:br>
              <a:rPr lang="en-GB" sz="3600" dirty="0">
                <a:latin typeface="Times New Roman" pitchFamily="18" charset="0"/>
                <a:cs typeface="Times New Roman" pitchFamily="18" charset="0"/>
              </a:rPr>
            </a:br>
            <a:r>
              <a:rPr lang="en-GB" sz="3600" dirty="0">
                <a:latin typeface="Times New Roman" pitchFamily="18" charset="0"/>
                <a:cs typeface="Times New Roman" pitchFamily="18" charset="0"/>
              </a:rPr>
              <a:t/>
            </a:r>
            <a:br>
              <a:rPr lang="en-GB" sz="3600" dirty="0">
                <a:latin typeface="Times New Roman" pitchFamily="18" charset="0"/>
                <a:cs typeface="Times New Roman" pitchFamily="18" charset="0"/>
              </a:rPr>
            </a:br>
            <a:r>
              <a:rPr lang="en-GB" sz="3600" dirty="0">
                <a:latin typeface="Times New Roman" pitchFamily="18" charset="0"/>
                <a:cs typeface="Times New Roman" pitchFamily="18" charset="0"/>
              </a:rPr>
              <a:t>The Medically Underserved Population</a:t>
            </a:r>
            <a:endParaRPr lang="en-GB" sz="36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179512" y="1268760"/>
            <a:ext cx="8856984" cy="5589240"/>
          </a:xfrm>
        </p:spPr>
        <p:txBody>
          <a:bodyPr>
            <a:noAutofit/>
          </a:bodyPr>
          <a:lstStyle/>
          <a:p>
            <a:pPr>
              <a:lnSpc>
                <a:spcPct val="200000"/>
              </a:lnSpc>
            </a:pPr>
            <a:r>
              <a:rPr lang="en-GB" sz="1600" dirty="0">
                <a:latin typeface="Times New Roman" pitchFamily="18" charset="0"/>
                <a:cs typeface="Times New Roman" pitchFamily="18" charset="0"/>
              </a:rPr>
              <a:t>In spite of this generally high use on healthcare (5% of GDP) (Saudi Arabia, 210) a large portion of the offices in the healthcare system remain to a great extent moved in the three principle and most thickly populated urban communities, in particular: </a:t>
            </a:r>
          </a:p>
          <a:p>
            <a:pPr marL="482346" indent="-400050">
              <a:lnSpc>
                <a:spcPct val="200000"/>
              </a:lnSpc>
              <a:buFont typeface="+mj-lt"/>
              <a:buAutoNum type="romanUcPeriod"/>
            </a:pPr>
            <a:r>
              <a:rPr lang="en-GB" sz="1600" dirty="0">
                <a:latin typeface="Times New Roman" pitchFamily="18" charset="0"/>
                <a:cs typeface="Times New Roman" pitchFamily="18" charset="0"/>
              </a:rPr>
              <a:t>Riyadh, the political capital with18% of the Ministry of Health (</a:t>
            </a:r>
            <a:r>
              <a:rPr lang="en-GB" sz="1600" dirty="0" err="1">
                <a:latin typeface="Times New Roman" pitchFamily="18" charset="0"/>
                <a:cs typeface="Times New Roman" pitchFamily="18" charset="0"/>
              </a:rPr>
              <a:t>MoH</a:t>
            </a:r>
            <a:r>
              <a:rPr lang="en-GB" sz="1600" dirty="0">
                <a:latin typeface="Times New Roman" pitchFamily="18" charset="0"/>
                <a:cs typeface="Times New Roman" pitchFamily="18" charset="0"/>
              </a:rPr>
              <a:t>) clinics and 18% of the Primary Health Care </a:t>
            </a:r>
            <a:r>
              <a:rPr lang="en-GB" sz="1600" dirty="0" err="1">
                <a:latin typeface="Times New Roman" pitchFamily="18" charset="0"/>
                <a:cs typeface="Times New Roman" pitchFamily="18" charset="0"/>
              </a:rPr>
              <a:t>Centers</a:t>
            </a:r>
            <a:r>
              <a:rPr lang="en-GB" sz="1600" dirty="0">
                <a:latin typeface="Times New Roman" pitchFamily="18" charset="0"/>
                <a:cs typeface="Times New Roman" pitchFamily="18" charset="0"/>
              </a:rPr>
              <a:t> (PHCCs) for 6.2 million; </a:t>
            </a:r>
          </a:p>
          <a:p>
            <a:pPr marL="482346" indent="-400050">
              <a:lnSpc>
                <a:spcPct val="200000"/>
              </a:lnSpc>
              <a:buFont typeface="+mj-lt"/>
              <a:buAutoNum type="romanUcPeriod"/>
            </a:pPr>
            <a:r>
              <a:rPr lang="en-GB" sz="1600" dirty="0">
                <a:latin typeface="Times New Roman" pitchFamily="18" charset="0"/>
                <a:cs typeface="Times New Roman" pitchFamily="18" charset="0"/>
              </a:rPr>
              <a:t>Jeddah and Makah with 9% of the Public hospitals and 7.5% of the PHCCs for a population of 4.9 million; </a:t>
            </a:r>
          </a:p>
          <a:p>
            <a:pPr marL="482346" indent="-400050">
              <a:lnSpc>
                <a:spcPct val="200000"/>
              </a:lnSpc>
              <a:buFont typeface="+mj-lt"/>
              <a:buAutoNum type="romanUcPeriod"/>
            </a:pPr>
            <a:r>
              <a:rPr lang="en-GB" sz="1600" dirty="0">
                <a:latin typeface="Times New Roman" pitchFamily="18" charset="0"/>
                <a:cs typeface="Times New Roman" pitchFamily="18" charset="0"/>
              </a:rPr>
              <a:t>and the Eastern Region, with 15% of the Public hospitals, and 13.4% of the PHCCs for a population of 3.4 million (Saudi Statistical Year Book, 2010). </a:t>
            </a:r>
          </a:p>
          <a:p>
            <a:pPr>
              <a:lnSpc>
                <a:spcPct val="200000"/>
              </a:lnSpc>
            </a:pPr>
            <a:r>
              <a:rPr lang="en-GB" sz="1600" dirty="0" smtClean="0">
                <a:latin typeface="Times New Roman" pitchFamily="18" charset="0"/>
                <a:cs typeface="Times New Roman" pitchFamily="18" charset="0"/>
              </a:rPr>
              <a:t>The </a:t>
            </a:r>
            <a:r>
              <a:rPr lang="en-GB" sz="1600" dirty="0" smtClean="0">
                <a:latin typeface="Times New Roman" pitchFamily="18" charset="0"/>
                <a:cs typeface="Times New Roman" pitchFamily="18" charset="0"/>
              </a:rPr>
              <a:t>above implies other rural population remain largely underserved because of this structural failure</a:t>
            </a:r>
            <a:endParaRPr lang="en-GB" sz="1600" dirty="0">
              <a:latin typeface="Times New Roman" pitchFamily="18" charset="0"/>
              <a:cs typeface="Times New Roman" pitchFamily="18" charset="0"/>
            </a:endParaRPr>
          </a:p>
          <a:p>
            <a:pPr>
              <a:lnSpc>
                <a:spcPct val="200000"/>
              </a:lnSpc>
            </a:pP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2430646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60648"/>
            <a:ext cx="8534400" cy="758952"/>
          </a:xfrm>
        </p:spPr>
        <p:txBody>
          <a:bodyPr>
            <a:normAutofit fontScale="90000"/>
          </a:bodyPr>
          <a:lstStyle/>
          <a:p>
            <a:r>
              <a:rPr lang="en-GB" dirty="0" smtClean="0"/>
              <a:t/>
            </a:r>
            <a:br>
              <a:rPr lang="en-GB" dirty="0" smtClean="0"/>
            </a:br>
            <a:r>
              <a:rPr lang="en-GB" dirty="0"/>
              <a:t/>
            </a:r>
            <a:br>
              <a:rPr lang="en-GB" dirty="0"/>
            </a:br>
            <a:r>
              <a:rPr lang="en-GB" dirty="0"/>
              <a:t>Financing of Healthcare</a:t>
            </a:r>
            <a:endParaRPr lang="en-GB" dirty="0"/>
          </a:p>
        </p:txBody>
      </p:sp>
      <p:sp>
        <p:nvSpPr>
          <p:cNvPr id="3" name="Content Placeholder 2"/>
          <p:cNvSpPr>
            <a:spLocks noGrp="1"/>
          </p:cNvSpPr>
          <p:nvPr>
            <p:ph sz="quarter" idx="1"/>
          </p:nvPr>
        </p:nvSpPr>
        <p:spPr>
          <a:xfrm>
            <a:off x="179512" y="1412776"/>
            <a:ext cx="8754176" cy="4968552"/>
          </a:xfrm>
        </p:spPr>
        <p:txBody>
          <a:bodyPr>
            <a:noAutofit/>
          </a:bodyPr>
          <a:lstStyle/>
          <a:p>
            <a:pPr>
              <a:lnSpc>
                <a:spcPct val="150000"/>
              </a:lnSpc>
            </a:pPr>
            <a:r>
              <a:rPr lang="en-GB" sz="1600" dirty="0">
                <a:latin typeface="Times New Roman" pitchFamily="18" charset="0"/>
                <a:cs typeface="Times New Roman" pitchFamily="18" charset="0"/>
              </a:rPr>
              <a:t>Oil-money has supported free public division services, including healthcare, for all natives, without gathering duties or commitments (Al-</a:t>
            </a:r>
            <a:r>
              <a:rPr lang="en-GB" sz="1600" dirty="0" err="1">
                <a:latin typeface="Times New Roman" pitchFamily="18" charset="0"/>
                <a:cs typeface="Times New Roman" pitchFamily="18" charset="0"/>
              </a:rPr>
              <a:t>Hanawi</a:t>
            </a:r>
            <a:r>
              <a:rPr lang="en-GB" sz="1600" dirty="0">
                <a:latin typeface="Times New Roman" pitchFamily="18" charset="0"/>
                <a:cs typeface="Times New Roman" pitchFamily="18" charset="0"/>
              </a:rPr>
              <a:t> et al, 2017). </a:t>
            </a:r>
          </a:p>
          <a:p>
            <a:pPr>
              <a:lnSpc>
                <a:spcPct val="150000"/>
              </a:lnSpc>
            </a:pPr>
            <a:r>
              <a:rPr lang="en-GB" sz="1600" dirty="0">
                <a:latin typeface="Times New Roman" pitchFamily="18" charset="0"/>
                <a:cs typeface="Times New Roman" pitchFamily="18" charset="0"/>
              </a:rPr>
              <a:t>The Saudi Ministry of Health gives 60% of these services for nothing out of pocket, while others, including the private division, give the rest of. </a:t>
            </a:r>
          </a:p>
          <a:p>
            <a:pPr>
              <a:lnSpc>
                <a:spcPct val="150000"/>
              </a:lnSpc>
            </a:pPr>
            <a:r>
              <a:rPr lang="en-GB" sz="1600" dirty="0">
                <a:latin typeface="Times New Roman" pitchFamily="18" charset="0"/>
                <a:cs typeface="Times New Roman" pitchFamily="18" charset="0"/>
              </a:rPr>
              <a:t>The Ministry keeps on putting resources into building system all through the Kingdom. The 2014 Ministry of Health spending calls for building 34 new </a:t>
            </a:r>
            <a:r>
              <a:rPr lang="en-GB" sz="1600" dirty="0" smtClean="0">
                <a:latin typeface="Times New Roman" pitchFamily="18" charset="0"/>
                <a:cs typeface="Times New Roman" pitchFamily="18" charset="0"/>
              </a:rPr>
              <a:t>hospitals.</a:t>
            </a:r>
            <a:endParaRPr lang="en-GB" sz="1600" dirty="0">
              <a:latin typeface="Times New Roman" pitchFamily="18" charset="0"/>
              <a:cs typeface="Times New Roman" pitchFamily="18" charset="0"/>
            </a:endParaRPr>
          </a:p>
          <a:p>
            <a:pPr>
              <a:lnSpc>
                <a:spcPct val="150000"/>
              </a:lnSpc>
            </a:pPr>
            <a:r>
              <a:rPr lang="en-GB" sz="1600" dirty="0">
                <a:latin typeface="Times New Roman" pitchFamily="18" charset="0"/>
                <a:cs typeface="Times New Roman" pitchFamily="18" charset="0"/>
              </a:rPr>
              <a:t>In spite of the generous resources that the administration is at present ready to distribute to the healthcare system, the system is progressively under strain because of the most relevant difficulties looked by publicly supported healthcare systems, prompting fast increments in use and request while resources stay limited. </a:t>
            </a:r>
          </a:p>
          <a:p>
            <a:pPr>
              <a:lnSpc>
                <a:spcPct val="150000"/>
              </a:lnSpc>
            </a:pPr>
            <a:r>
              <a:rPr lang="en-GB" sz="1600" dirty="0">
                <a:latin typeface="Times New Roman" pitchFamily="18" charset="0"/>
                <a:cs typeface="Times New Roman" pitchFamily="18" charset="0"/>
              </a:rPr>
              <a:t>These difficulties incorporate fast statistic changes, a maturing population, an expansion in inactive ways of life, increasing costs, expanding client desires, and changing malady designs (Al-</a:t>
            </a:r>
            <a:r>
              <a:rPr lang="en-GB" sz="1600" dirty="0" err="1">
                <a:latin typeface="Times New Roman" pitchFamily="18" charset="0"/>
                <a:cs typeface="Times New Roman" pitchFamily="18" charset="0"/>
              </a:rPr>
              <a:t>Hanawi</a:t>
            </a:r>
            <a:r>
              <a:rPr lang="en-GB" sz="1600" dirty="0">
                <a:latin typeface="Times New Roman" pitchFamily="18" charset="0"/>
                <a:cs typeface="Times New Roman" pitchFamily="18" charset="0"/>
              </a:rPr>
              <a:t>, 2017). </a:t>
            </a:r>
          </a:p>
        </p:txBody>
      </p:sp>
    </p:spTree>
    <p:extLst>
      <p:ext uri="{BB962C8B-B14F-4D97-AF65-F5344CB8AC3E}">
        <p14:creationId xmlns:p14="http://schemas.microsoft.com/office/powerpoint/2010/main" val="2674101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922114"/>
          </a:xfrm>
        </p:spPr>
        <p:txBody>
          <a:bodyPr/>
          <a:lstStyle/>
          <a:p>
            <a:r>
              <a:rPr lang="en-GB" dirty="0"/>
              <a:t>Healthcare </a:t>
            </a:r>
            <a:r>
              <a:rPr lang="en-GB" dirty="0" smtClean="0"/>
              <a:t>Policy</a:t>
            </a:r>
            <a:endParaRPr lang="en-GB" dirty="0"/>
          </a:p>
        </p:txBody>
      </p:sp>
      <p:sp>
        <p:nvSpPr>
          <p:cNvPr id="3" name="Content Placeholder 2"/>
          <p:cNvSpPr>
            <a:spLocks noGrp="1"/>
          </p:cNvSpPr>
          <p:nvPr>
            <p:ph sz="quarter" idx="1"/>
          </p:nvPr>
        </p:nvSpPr>
        <p:spPr>
          <a:xfrm>
            <a:off x="1115616" y="1196752"/>
            <a:ext cx="7920880" cy="5472608"/>
          </a:xfrm>
        </p:spPr>
        <p:txBody>
          <a:bodyPr>
            <a:normAutofit/>
          </a:bodyPr>
          <a:lstStyle/>
          <a:p>
            <a:pPr>
              <a:lnSpc>
                <a:spcPct val="200000"/>
              </a:lnSpc>
            </a:pPr>
            <a:r>
              <a:rPr lang="en-GB" sz="1400" dirty="0">
                <a:latin typeface="Times New Roman" pitchFamily="18" charset="0"/>
                <a:cs typeface="Times New Roman" pitchFamily="18" charset="0"/>
              </a:rPr>
              <a:t>Saudi Arabia's general healthcare segment is 'overwhelmingly financed, worked and observed by the Ministry of Health' (MOH). </a:t>
            </a:r>
          </a:p>
          <a:p>
            <a:pPr>
              <a:lnSpc>
                <a:spcPct val="200000"/>
              </a:lnSpc>
            </a:pPr>
            <a:r>
              <a:rPr lang="en-GB" sz="1400" dirty="0">
                <a:latin typeface="Times New Roman" pitchFamily="18" charset="0"/>
                <a:cs typeface="Times New Roman" pitchFamily="18" charset="0"/>
              </a:rPr>
              <a:t>To address the difficulties of the Saudi healthcare system and to enhance the nature of healthcare benefits, the MOH has set a national policy for healthcare services. This system was endorsed by the Council of Ministers in April 2009. It focuses on broadening subsidizing sources; creating information systems; establishing the human workforce; initiating the supervision and checking </a:t>
            </a:r>
            <a:r>
              <a:rPr lang="en-GB" sz="1400" dirty="0" smtClean="0">
                <a:latin typeface="Times New Roman" pitchFamily="18" charset="0"/>
                <a:cs typeface="Times New Roman" pitchFamily="18" charset="0"/>
              </a:rPr>
              <a:t>role </a:t>
            </a:r>
            <a:r>
              <a:rPr lang="en-GB" sz="1400" dirty="0">
                <a:latin typeface="Times New Roman" pitchFamily="18" charset="0"/>
                <a:cs typeface="Times New Roman" pitchFamily="18" charset="0"/>
              </a:rPr>
              <a:t>of the MOH over healthcare services; urging the private division to take its situation in giving healthcare services; enhancing the nature of preventive, therapeutic and rehabilitative care; and dispersing healthcare benefits similarly to all districts. </a:t>
            </a:r>
          </a:p>
          <a:p>
            <a:pPr>
              <a:lnSpc>
                <a:spcPct val="200000"/>
              </a:lnSpc>
            </a:pPr>
            <a:r>
              <a:rPr lang="en-GB" sz="1400" dirty="0">
                <a:latin typeface="Times New Roman" pitchFamily="18" charset="0"/>
                <a:cs typeface="Times New Roman" pitchFamily="18" charset="0"/>
              </a:rPr>
              <a:t>The national policy for healthcare services is to be actualized by the MOH in participation with other healthcare suppliers and it will be regulated by the Council of Health Services (</a:t>
            </a:r>
            <a:r>
              <a:rPr lang="en-GB" sz="1400" dirty="0" err="1">
                <a:latin typeface="Times New Roman" pitchFamily="18" charset="0"/>
                <a:cs typeface="Times New Roman" pitchFamily="18" charset="0"/>
              </a:rPr>
              <a:t>Almalki</a:t>
            </a:r>
            <a:r>
              <a:rPr lang="en-GB" sz="1400" dirty="0">
                <a:latin typeface="Times New Roman" pitchFamily="18" charset="0"/>
                <a:cs typeface="Times New Roman" pitchFamily="18" charset="0"/>
              </a:rPr>
              <a:t> et al, 2011). </a:t>
            </a:r>
          </a:p>
          <a:p>
            <a:pPr marL="0" indent="0">
              <a:lnSpc>
                <a:spcPct val="200000"/>
              </a:lnSpc>
              <a:buNone/>
            </a:pP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1431948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16632"/>
            <a:ext cx="7643192" cy="936104"/>
          </a:xfrm>
        </p:spPr>
        <p:txBody>
          <a:bodyPr>
            <a:normAutofit fontScale="90000"/>
          </a:bodyPr>
          <a:lstStyle/>
          <a:p>
            <a:r>
              <a:rPr lang="en-GB" dirty="0" smtClean="0"/>
              <a:t/>
            </a:r>
            <a:br>
              <a:rPr lang="en-GB" dirty="0" smtClean="0"/>
            </a:br>
            <a:r>
              <a:rPr lang="en-GB" dirty="0" smtClean="0"/>
              <a:t>Vision </a:t>
            </a:r>
            <a:r>
              <a:rPr lang="en-GB" dirty="0"/>
              <a:t>2030 Healthcare Proposals</a:t>
            </a:r>
            <a:br>
              <a:rPr lang="en-GB" dirty="0"/>
            </a:br>
            <a:endParaRPr lang="en-GB" dirty="0"/>
          </a:p>
        </p:txBody>
      </p:sp>
      <p:sp>
        <p:nvSpPr>
          <p:cNvPr id="3" name="Content Placeholder 2"/>
          <p:cNvSpPr>
            <a:spLocks noGrp="1"/>
          </p:cNvSpPr>
          <p:nvPr>
            <p:ph sz="quarter" idx="1"/>
          </p:nvPr>
        </p:nvSpPr>
        <p:spPr>
          <a:xfrm>
            <a:off x="179512" y="1340768"/>
            <a:ext cx="8507288" cy="5112568"/>
          </a:xfrm>
        </p:spPr>
        <p:txBody>
          <a:bodyPr>
            <a:normAutofit lnSpcReduction="10000"/>
          </a:bodyPr>
          <a:lstStyle/>
          <a:p>
            <a:pPr>
              <a:lnSpc>
                <a:spcPct val="200000"/>
              </a:lnSpc>
            </a:pPr>
            <a:r>
              <a:rPr lang="en-GB" sz="1600" dirty="0">
                <a:latin typeface="Times New Roman" pitchFamily="18" charset="0"/>
                <a:cs typeface="Times New Roman" pitchFamily="18" charset="0"/>
              </a:rPr>
              <a:t>Studies have distinguished the shortcomings of the current Saudi healthcare system and offered techniques to accomplish practical, quality healthcare services. </a:t>
            </a:r>
          </a:p>
          <a:p>
            <a:pPr>
              <a:lnSpc>
                <a:spcPct val="200000"/>
              </a:lnSpc>
            </a:pPr>
            <a:r>
              <a:rPr lang="en-GB" sz="1600" dirty="0">
                <a:latin typeface="Times New Roman" pitchFamily="18" charset="0"/>
                <a:cs typeface="Times New Roman" pitchFamily="18" charset="0"/>
              </a:rPr>
              <a:t>A study by </a:t>
            </a:r>
            <a:r>
              <a:rPr lang="en-GB" sz="1600" dirty="0" err="1">
                <a:latin typeface="Times New Roman" pitchFamily="18" charset="0"/>
                <a:cs typeface="Times New Roman" pitchFamily="18" charset="0"/>
              </a:rPr>
              <a:t>Sebai</a:t>
            </a:r>
            <a:r>
              <a:rPr lang="en-GB" sz="1600" dirty="0">
                <a:latin typeface="Times New Roman" pitchFamily="18" charset="0"/>
                <a:cs typeface="Times New Roman" pitchFamily="18" charset="0"/>
              </a:rPr>
              <a:t> et al (2001) found that Saudi Arabia is causing surprising expenses, and confronting worries about nature of care. </a:t>
            </a:r>
          </a:p>
          <a:p>
            <a:pPr>
              <a:lnSpc>
                <a:spcPct val="200000"/>
              </a:lnSpc>
            </a:pPr>
            <a:r>
              <a:rPr lang="en-GB" sz="1600" dirty="0">
                <a:latin typeface="Times New Roman" pitchFamily="18" charset="0"/>
                <a:cs typeface="Times New Roman" pitchFamily="18" charset="0"/>
              </a:rPr>
              <a:t>To determine these issues, the administration intends to rebuild and change the healthcare system through its Vision 2030. </a:t>
            </a:r>
          </a:p>
          <a:p>
            <a:pPr>
              <a:lnSpc>
                <a:spcPct val="200000"/>
              </a:lnSpc>
            </a:pPr>
            <a:r>
              <a:rPr lang="en-GB" sz="1600" dirty="0">
                <a:latin typeface="Times New Roman" pitchFamily="18" charset="0"/>
                <a:cs typeface="Times New Roman" pitchFamily="18" charset="0"/>
              </a:rPr>
              <a:t>This incorporates the arrangement to include the private division and increment its offer from 25% to 35% in the coming years (Government of Saudi Arabia, 2016a). </a:t>
            </a:r>
          </a:p>
          <a:p>
            <a:pPr>
              <a:lnSpc>
                <a:spcPct val="200000"/>
              </a:lnSpc>
            </a:pPr>
            <a:r>
              <a:rPr lang="en-GB" sz="1600" dirty="0">
                <a:latin typeface="Times New Roman" pitchFamily="18" charset="0"/>
                <a:cs typeface="Times New Roman" pitchFamily="18" charset="0"/>
              </a:rPr>
              <a:t>To accomplish effective execution, the legislature has held 6 billion SAR to help the change of the healthcare division (Government of Saudi Arabia, 2016a). </a:t>
            </a:r>
          </a:p>
          <a:p>
            <a:pPr marL="82296" indent="0">
              <a:buNone/>
            </a:pPr>
            <a:endParaRPr lang="en-GB" dirty="0"/>
          </a:p>
        </p:txBody>
      </p:sp>
    </p:spTree>
    <p:extLst>
      <p:ext uri="{BB962C8B-B14F-4D97-AF65-F5344CB8AC3E}">
        <p14:creationId xmlns:p14="http://schemas.microsoft.com/office/powerpoint/2010/main" val="722831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778098"/>
          </a:xfrm>
        </p:spPr>
        <p:txBody>
          <a:bodyPr>
            <a:normAutofit fontScale="90000"/>
          </a:bodyPr>
          <a:lstStyle/>
          <a:p>
            <a:r>
              <a:rPr lang="en-GB" sz="2400" dirty="0">
                <a:latin typeface="Times New Roman" pitchFamily="18" charset="0"/>
                <a:cs typeface="Times New Roman" pitchFamily="18" charset="0"/>
              </a:rPr>
              <a:t>Role of the National Transformation Program in healthcare</a:t>
            </a:r>
            <a:br>
              <a:rPr lang="en-GB" sz="2400" dirty="0">
                <a:latin typeface="Times New Roman" pitchFamily="18" charset="0"/>
                <a:cs typeface="Times New Roman" pitchFamily="18" charset="0"/>
              </a:rPr>
            </a:br>
            <a:endParaRPr lang="en-GB" sz="2400"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179512" y="1340768"/>
            <a:ext cx="8964488" cy="5517232"/>
          </a:xfrm>
        </p:spPr>
        <p:txBody>
          <a:bodyPr>
            <a:noAutofit/>
          </a:bodyPr>
          <a:lstStyle/>
          <a:p>
            <a:pPr>
              <a:lnSpc>
                <a:spcPct val="150000"/>
              </a:lnSpc>
            </a:pPr>
            <a:r>
              <a:rPr lang="en-GB" sz="1600" dirty="0">
                <a:latin typeface="Times New Roman" pitchFamily="18" charset="0"/>
                <a:cs typeface="Times New Roman" pitchFamily="18" charset="0"/>
              </a:rPr>
              <a:t>To adapt to future difficulties effectively, the Saudi healthcare system is required to experience change and change by 2020. </a:t>
            </a:r>
          </a:p>
          <a:p>
            <a:pPr>
              <a:lnSpc>
                <a:spcPct val="150000"/>
              </a:lnSpc>
            </a:pPr>
            <a:r>
              <a:rPr lang="en-GB" sz="1600" dirty="0">
                <a:latin typeface="Times New Roman" pitchFamily="18" charset="0"/>
                <a:cs typeface="Times New Roman" pitchFamily="18" charset="0"/>
              </a:rPr>
              <a:t>The objectives of the NTP 2020 include: </a:t>
            </a:r>
          </a:p>
          <a:p>
            <a:pPr marL="482346" indent="-400050">
              <a:lnSpc>
                <a:spcPct val="150000"/>
              </a:lnSpc>
              <a:buFont typeface="+mj-lt"/>
              <a:buAutoNum type="romanLcPeriod"/>
            </a:pPr>
            <a:r>
              <a:rPr lang="en-GB" sz="1600" dirty="0">
                <a:latin typeface="Times New Roman" pitchFamily="18" charset="0"/>
                <a:cs typeface="Times New Roman" pitchFamily="18" charset="0"/>
              </a:rPr>
              <a:t>Increasing the offer of the private division through elective financing and supervision; </a:t>
            </a:r>
          </a:p>
          <a:p>
            <a:pPr marL="482346" indent="-400050">
              <a:lnSpc>
                <a:spcPct val="150000"/>
              </a:lnSpc>
              <a:buFont typeface="+mj-lt"/>
              <a:buAutoNum type="romanLcPeriod"/>
            </a:pPr>
            <a:r>
              <a:rPr lang="en-GB" sz="1600" dirty="0">
                <a:latin typeface="Times New Roman" pitchFamily="18" charset="0"/>
                <a:cs typeface="Times New Roman" pitchFamily="18" charset="0"/>
              </a:rPr>
              <a:t>expanding the productive utilization of existing resources; enhancing the proficiency and viability of healthcare with information innovation and advanced change; </a:t>
            </a:r>
          </a:p>
          <a:p>
            <a:pPr marL="482346" indent="-400050">
              <a:lnSpc>
                <a:spcPct val="150000"/>
              </a:lnSpc>
              <a:buFont typeface="+mj-lt"/>
              <a:buAutoNum type="romanLcPeriod"/>
            </a:pPr>
            <a:r>
              <a:rPr lang="en-GB" sz="1600" dirty="0">
                <a:latin typeface="Times New Roman" pitchFamily="18" charset="0"/>
                <a:cs typeface="Times New Roman" pitchFamily="18" charset="0"/>
              </a:rPr>
              <a:t>enhancing administration in the healthcare system through responsibility systems; tending to the nature of patient security issues; and </a:t>
            </a:r>
          </a:p>
          <a:p>
            <a:pPr marL="482346" indent="-400050">
              <a:lnSpc>
                <a:spcPct val="150000"/>
              </a:lnSpc>
              <a:buFont typeface="+mj-lt"/>
              <a:buAutoNum type="romanLcPeriod"/>
            </a:pPr>
            <a:r>
              <a:rPr lang="en-GB" sz="1600" dirty="0">
                <a:latin typeface="Times New Roman" pitchFamily="18" charset="0"/>
                <a:cs typeface="Times New Roman" pitchFamily="18" charset="0"/>
              </a:rPr>
              <a:t>enhancing the foundation and healthcare norms in healthcare offices and in office the board (Government of Saudi Arabia, 2016b). </a:t>
            </a:r>
          </a:p>
          <a:p>
            <a:pPr>
              <a:lnSpc>
                <a:spcPct val="150000"/>
              </a:lnSpc>
            </a:pPr>
            <a:r>
              <a:rPr lang="en-GB" sz="1600" dirty="0">
                <a:latin typeface="Times New Roman" pitchFamily="18" charset="0"/>
                <a:cs typeface="Times New Roman" pitchFamily="18" charset="0"/>
              </a:rPr>
              <a:t>It is accepted commonly that the obstructions to an organization's status to changes, for example, those in NTP 2020 may incorporate the absence of political will and bolster from initiative, </a:t>
            </a:r>
            <a:r>
              <a:rPr lang="en-GB" sz="1600" dirty="0" smtClean="0">
                <a:latin typeface="Times New Roman" pitchFamily="18" charset="0"/>
                <a:cs typeface="Times New Roman" pitchFamily="18" charset="0"/>
              </a:rPr>
              <a:t>legal </a:t>
            </a:r>
            <a:r>
              <a:rPr lang="en-GB" sz="1600" dirty="0">
                <a:latin typeface="Times New Roman" pitchFamily="18" charset="0"/>
                <a:cs typeface="Times New Roman" pitchFamily="18" charset="0"/>
              </a:rPr>
              <a:t>impediments, absence of resources for change, and poor coordination among the general population in charge of actualizing changes. </a:t>
            </a:r>
          </a:p>
          <a:p>
            <a:pPr marL="82296" indent="0">
              <a:buNone/>
            </a:pP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val="112924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a:solidFill>
                  <a:schemeClr val="tx1"/>
                </a:solidFill>
                <a:effectLst/>
                <a:latin typeface="Times New Roman" pitchFamily="18" charset="0"/>
                <a:cs typeface="Times New Roman" pitchFamily="18" charset="0"/>
              </a:rPr>
              <a:t>Preventative Measures Enacted by Governmental and Nongovernmental Entities</a:t>
            </a:r>
            <a:endParaRPr lang="en-GB" sz="2800"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971600" y="1600200"/>
            <a:ext cx="7715200" cy="5141168"/>
          </a:xfrm>
        </p:spPr>
        <p:txBody>
          <a:bodyPr>
            <a:noAutofit/>
          </a:bodyPr>
          <a:lstStyle/>
          <a:p>
            <a:pPr>
              <a:lnSpc>
                <a:spcPct val="200000"/>
              </a:lnSpc>
            </a:pPr>
            <a:r>
              <a:rPr lang="en-GB" sz="1600" dirty="0">
                <a:latin typeface="Times New Roman" pitchFamily="18" charset="0"/>
                <a:cs typeface="Times New Roman" pitchFamily="18" charset="0"/>
              </a:rPr>
              <a:t>In spite of the </a:t>
            </a:r>
            <a:r>
              <a:rPr lang="en-GB" sz="1600" dirty="0" smtClean="0">
                <a:latin typeface="Times New Roman" pitchFamily="18" charset="0"/>
                <a:cs typeface="Times New Roman" pitchFamily="18" charset="0"/>
              </a:rPr>
              <a:t>robustness </a:t>
            </a:r>
            <a:r>
              <a:rPr lang="en-GB" sz="1600" dirty="0">
                <a:latin typeface="Times New Roman" pitchFamily="18" charset="0"/>
                <a:cs typeface="Times New Roman" pitchFamily="18" charset="0"/>
              </a:rPr>
              <a:t>of healthcare </a:t>
            </a:r>
            <a:r>
              <a:rPr lang="en-GB" sz="1600" dirty="0" err="1" smtClean="0">
                <a:latin typeface="Times New Roman" pitchFamily="18" charset="0"/>
                <a:cs typeface="Times New Roman" pitchFamily="18" charset="0"/>
              </a:rPr>
              <a:t>centers</a:t>
            </a:r>
            <a:r>
              <a:rPr lang="en-GB" sz="1600" dirty="0" smtClean="0">
                <a:latin typeface="Times New Roman" pitchFamily="18" charset="0"/>
                <a:cs typeface="Times New Roman" pitchFamily="18" charset="0"/>
              </a:rPr>
              <a:t> </a:t>
            </a:r>
            <a:r>
              <a:rPr lang="en-GB" sz="1600" dirty="0">
                <a:latin typeface="Times New Roman" pitchFamily="18" charset="0"/>
                <a:cs typeface="Times New Roman" pitchFamily="18" charset="0"/>
              </a:rPr>
              <a:t>and the free healthcare system in KSA (El </a:t>
            </a:r>
            <a:r>
              <a:rPr lang="en-GB" sz="1600" dirty="0" err="1">
                <a:latin typeface="Times New Roman" pitchFamily="18" charset="0"/>
                <a:cs typeface="Times New Roman" pitchFamily="18" charset="0"/>
              </a:rPr>
              <a:t>Bcheraoui</a:t>
            </a:r>
            <a:r>
              <a:rPr lang="en-GB" sz="1600" dirty="0">
                <a:latin typeface="Times New Roman" pitchFamily="18" charset="0"/>
                <a:cs typeface="Times New Roman" pitchFamily="18" charset="0"/>
              </a:rPr>
              <a:t> et al, 2015), Saudis don't appear to look for counteractive action or care until in the wake of creating sickness manifestations or achieving a propelled phase of ailment. </a:t>
            </a:r>
          </a:p>
          <a:p>
            <a:pPr>
              <a:lnSpc>
                <a:spcPct val="200000"/>
              </a:lnSpc>
            </a:pPr>
            <a:r>
              <a:rPr lang="en-GB" sz="1600" dirty="0">
                <a:latin typeface="Times New Roman" pitchFamily="18" charset="0"/>
                <a:cs typeface="Times New Roman" pitchFamily="18" charset="0"/>
              </a:rPr>
              <a:t>In any case, the Saudi Ministry of Health puts extensive resources in aversion and healthcare advancement crusades (Saudi Ministry of Health). </a:t>
            </a:r>
          </a:p>
          <a:p>
            <a:pPr>
              <a:lnSpc>
                <a:spcPct val="200000"/>
              </a:lnSpc>
            </a:pPr>
            <a:r>
              <a:rPr lang="en-GB" sz="1600" dirty="0">
                <a:latin typeface="Times New Roman" pitchFamily="18" charset="0"/>
                <a:cs typeface="Times New Roman" pitchFamily="18" charset="0"/>
              </a:rPr>
              <a:t>Implementing e-healthcare and electronic information systems has just begun in various hospitals and organizations, for example, the King Faisal pro doctor's facility and research focus, national watch healthcare issues, medicinal services of the armed force powers and college </a:t>
            </a:r>
            <a:r>
              <a:rPr lang="en-GB" sz="1600" dirty="0" smtClean="0">
                <a:latin typeface="Times New Roman" pitchFamily="18" charset="0"/>
                <a:cs typeface="Times New Roman" pitchFamily="18" charset="0"/>
              </a:rPr>
              <a:t>hospitals (</a:t>
            </a:r>
            <a:r>
              <a:rPr lang="en-GB" sz="1600" dirty="0" err="1" smtClean="0">
                <a:latin typeface="Times New Roman" pitchFamily="18" charset="0"/>
                <a:cs typeface="Times New Roman" pitchFamily="18" charset="0"/>
              </a:rPr>
              <a:t>Altuwaijri</a:t>
            </a:r>
            <a:r>
              <a:rPr lang="en-GB" sz="1600" dirty="0">
                <a:latin typeface="Times New Roman" pitchFamily="18" charset="0"/>
                <a:cs typeface="Times New Roman" pitchFamily="18" charset="0"/>
              </a:rPr>
              <a:t>, 2008). </a:t>
            </a:r>
          </a:p>
          <a:p>
            <a:pPr>
              <a:lnSpc>
                <a:spcPct val="200000"/>
              </a:lnSpc>
            </a:pP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64320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lstStyle/>
          <a:p>
            <a:r>
              <a:rPr lang="en-GB" dirty="0"/>
              <a:t>Conclusion</a:t>
            </a:r>
          </a:p>
        </p:txBody>
      </p:sp>
      <p:sp>
        <p:nvSpPr>
          <p:cNvPr id="3" name="Content Placeholder 2"/>
          <p:cNvSpPr>
            <a:spLocks noGrp="1"/>
          </p:cNvSpPr>
          <p:nvPr>
            <p:ph sz="quarter" idx="1"/>
          </p:nvPr>
        </p:nvSpPr>
        <p:spPr>
          <a:xfrm>
            <a:off x="971600" y="1124744"/>
            <a:ext cx="7715200" cy="5616624"/>
          </a:xfrm>
        </p:spPr>
        <p:txBody>
          <a:bodyPr>
            <a:noAutofit/>
          </a:bodyPr>
          <a:lstStyle/>
          <a:p>
            <a:pPr>
              <a:lnSpc>
                <a:spcPct val="200000"/>
              </a:lnSpc>
            </a:pPr>
            <a:r>
              <a:rPr lang="en-GB" sz="1400" dirty="0">
                <a:latin typeface="Times New Roman" pitchFamily="18" charset="0"/>
                <a:cs typeface="Times New Roman" pitchFamily="18" charset="0"/>
              </a:rPr>
              <a:t>Access to healthcare is an imperative determinant of healthcare. A few investigations have demonstrated that the accessibility of offices inside accessible distance enhances healthcare. Hence, in a few nations, including KSA, distance to key populations is viewed as when anticipating building new healthcare offices. </a:t>
            </a:r>
          </a:p>
          <a:p>
            <a:pPr>
              <a:lnSpc>
                <a:spcPct val="200000"/>
              </a:lnSpc>
            </a:pPr>
            <a:r>
              <a:rPr lang="en-GB" sz="1400" dirty="0">
                <a:latin typeface="Times New Roman" pitchFamily="18" charset="0"/>
                <a:cs typeface="Times New Roman" pitchFamily="18" charset="0"/>
              </a:rPr>
              <a:t>It is vital for the Ministry to comprehend why Saudis keep away from utilizing preventive services, including occasional healthcare examinations and screenings for preventable illnesses. </a:t>
            </a:r>
          </a:p>
          <a:p>
            <a:pPr>
              <a:lnSpc>
                <a:spcPct val="200000"/>
              </a:lnSpc>
            </a:pPr>
            <a:r>
              <a:rPr lang="en-GB" sz="1400" dirty="0">
                <a:latin typeface="Times New Roman" pitchFamily="18" charset="0"/>
                <a:cs typeface="Times New Roman" pitchFamily="18" charset="0"/>
              </a:rPr>
              <a:t>Given the absence of information on this in KSA, developmental research through subjective research strategies is required, as no presumptions exist with respect to the explanations for looking for healthcare, or the absence of care chasing, among Saudis. </a:t>
            </a:r>
          </a:p>
          <a:p>
            <a:pPr>
              <a:lnSpc>
                <a:spcPct val="200000"/>
              </a:lnSpc>
            </a:pPr>
            <a:r>
              <a:rPr lang="en-GB" sz="1400" dirty="0">
                <a:latin typeface="Times New Roman" pitchFamily="18" charset="0"/>
                <a:cs typeface="Times New Roman" pitchFamily="18" charset="0"/>
              </a:rPr>
              <a:t>In any case, the emphasis on individual variables isn't sufficient.  System based components ought to likewise be addressed to comprehend significant parts of the system, including the nature of care. </a:t>
            </a:r>
          </a:p>
          <a:p>
            <a:pPr>
              <a:lnSpc>
                <a:spcPct val="200000"/>
              </a:lnSpc>
            </a:pPr>
            <a:r>
              <a:rPr lang="en-GB" sz="1400" dirty="0">
                <a:latin typeface="Times New Roman" pitchFamily="18" charset="0"/>
                <a:cs typeface="Times New Roman" pitchFamily="18" charset="0"/>
              </a:rPr>
              <a:t>Findings from such investigations can help adjust and enhance the system so as to boost the Saudi population to profit more from their free healthcare system.</a:t>
            </a:r>
          </a:p>
          <a:p>
            <a:pPr marL="82296" indent="0">
              <a:buNone/>
            </a:pPr>
            <a:endParaRPr lang="en-GB" dirty="0"/>
          </a:p>
        </p:txBody>
      </p:sp>
    </p:spTree>
    <p:extLst>
      <p:ext uri="{BB962C8B-B14F-4D97-AF65-F5344CB8AC3E}">
        <p14:creationId xmlns:p14="http://schemas.microsoft.com/office/powerpoint/2010/main" val="4072389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332656"/>
            <a:ext cx="7715200" cy="576064"/>
          </a:xfrm>
        </p:spPr>
        <p:txBody>
          <a:bodyPr>
            <a:normAutofit fontScale="90000"/>
          </a:bodyPr>
          <a:lstStyle/>
          <a:p>
            <a:r>
              <a:rPr lang="en-GB" b="1" dirty="0"/>
              <a:t>References</a:t>
            </a:r>
            <a:r>
              <a:rPr lang="en-GB" dirty="0"/>
              <a:t/>
            </a:r>
            <a:br>
              <a:rPr lang="en-GB" dirty="0"/>
            </a:br>
            <a:endParaRPr lang="en-GB" dirty="0"/>
          </a:p>
        </p:txBody>
      </p:sp>
      <p:sp>
        <p:nvSpPr>
          <p:cNvPr id="3" name="Content Placeholder 2"/>
          <p:cNvSpPr>
            <a:spLocks noGrp="1"/>
          </p:cNvSpPr>
          <p:nvPr>
            <p:ph sz="quarter" idx="1"/>
          </p:nvPr>
        </p:nvSpPr>
        <p:spPr>
          <a:xfrm>
            <a:off x="179512" y="1340768"/>
            <a:ext cx="8507288" cy="4785395"/>
          </a:xfrm>
        </p:spPr>
        <p:txBody>
          <a:bodyPr>
            <a:noAutofit/>
          </a:bodyPr>
          <a:lstStyle/>
          <a:p>
            <a:pPr>
              <a:lnSpc>
                <a:spcPct val="200000"/>
              </a:lnSpc>
            </a:pPr>
            <a:r>
              <a:rPr lang="en-GB" sz="1400" dirty="0" err="1">
                <a:latin typeface="Times New Roman" pitchFamily="18" charset="0"/>
                <a:cs typeface="Times New Roman" pitchFamily="18" charset="0"/>
              </a:rPr>
              <a:t>Alahmadi</a:t>
            </a:r>
            <a:r>
              <a:rPr lang="en-GB" sz="1400" dirty="0">
                <a:latin typeface="Times New Roman" pitchFamily="18" charset="0"/>
                <a:cs typeface="Times New Roman" pitchFamily="18" charset="0"/>
              </a:rPr>
              <a:t> H. (2010). Assessment of Patient Safety Culture in Saudi Arabian Hospitals. </a:t>
            </a:r>
            <a:r>
              <a:rPr lang="en-GB" sz="1400" dirty="0" err="1">
                <a:latin typeface="Times New Roman" pitchFamily="18" charset="0"/>
                <a:cs typeface="Times New Roman" pitchFamily="18" charset="0"/>
              </a:rPr>
              <a:t>Qual</a:t>
            </a:r>
            <a:r>
              <a:rPr lang="en-GB" sz="1400" dirty="0">
                <a:latin typeface="Times New Roman" pitchFamily="18" charset="0"/>
                <a:cs typeface="Times New Roman" pitchFamily="18" charset="0"/>
              </a:rPr>
              <a:t> </a:t>
            </a:r>
            <a:r>
              <a:rPr lang="en-GB" sz="1400" dirty="0" err="1">
                <a:latin typeface="Times New Roman" pitchFamily="18" charset="0"/>
                <a:cs typeface="Times New Roman" pitchFamily="18" charset="0"/>
              </a:rPr>
              <a:t>Saf</a:t>
            </a:r>
            <a:r>
              <a:rPr lang="en-GB" sz="1400" dirty="0">
                <a:latin typeface="Times New Roman" pitchFamily="18" charset="0"/>
                <a:cs typeface="Times New Roman" pitchFamily="18" charset="0"/>
              </a:rPr>
              <a:t> Health Care;19:1–5. </a:t>
            </a:r>
            <a:r>
              <a:rPr lang="en-GB" sz="1400" dirty="0">
                <a:latin typeface="Times New Roman" pitchFamily="18" charset="0"/>
                <a:cs typeface="Times New Roman" pitchFamily="18" charset="0"/>
                <a:hlinkClick r:id="rId2"/>
              </a:rPr>
              <a:t>doi:10.1097/QMH.0b013e3181d1391c</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Al-</a:t>
            </a:r>
            <a:r>
              <a:rPr lang="en-GB" sz="1400" dirty="0" err="1">
                <a:latin typeface="Times New Roman" pitchFamily="18" charset="0"/>
                <a:cs typeface="Times New Roman" pitchFamily="18" charset="0"/>
              </a:rPr>
              <a:t>Doghaither</a:t>
            </a:r>
            <a:r>
              <a:rPr lang="en-GB" sz="1400" dirty="0">
                <a:latin typeface="Times New Roman" pitchFamily="18" charset="0"/>
                <a:cs typeface="Times New Roman" pitchFamily="18" charset="0"/>
              </a:rPr>
              <a:t> A. (2004). Inpatient Satisfaction with Physician Services at King Khalid University Hospital, Riyadh, Saudi Arabia. East </a:t>
            </a:r>
            <a:r>
              <a:rPr lang="en-GB" sz="1400" dirty="0" err="1">
                <a:latin typeface="Times New Roman" pitchFamily="18" charset="0"/>
                <a:cs typeface="Times New Roman" pitchFamily="18" charset="0"/>
              </a:rPr>
              <a:t>Mediterr</a:t>
            </a:r>
            <a:r>
              <a:rPr lang="en-GB" sz="1400" dirty="0">
                <a:latin typeface="Times New Roman" pitchFamily="18" charset="0"/>
                <a:cs typeface="Times New Roman" pitchFamily="18" charset="0"/>
              </a:rPr>
              <a:t> Health J 2004;10:358–64.</a:t>
            </a:r>
          </a:p>
          <a:p>
            <a:pPr>
              <a:lnSpc>
                <a:spcPct val="200000"/>
              </a:lnSpc>
            </a:pPr>
            <a:r>
              <a:rPr lang="en-GB" sz="1400" dirty="0">
                <a:latin typeface="Times New Roman" pitchFamily="18" charset="0"/>
                <a:cs typeface="Times New Roman" pitchFamily="18" charset="0"/>
              </a:rPr>
              <a:t>Al-</a:t>
            </a:r>
            <a:r>
              <a:rPr lang="en-GB" sz="1400" dirty="0" err="1">
                <a:latin typeface="Times New Roman" pitchFamily="18" charset="0"/>
                <a:cs typeface="Times New Roman" pitchFamily="18" charset="0"/>
              </a:rPr>
              <a:t>Hanawi</a:t>
            </a:r>
            <a:r>
              <a:rPr lang="en-GB" sz="1400" dirty="0">
                <a:latin typeface="Times New Roman" pitchFamily="18" charset="0"/>
                <a:cs typeface="Times New Roman" pitchFamily="18" charset="0"/>
              </a:rPr>
              <a:t>, M. K., </a:t>
            </a:r>
            <a:r>
              <a:rPr lang="en-GB" sz="1400" dirty="0" err="1">
                <a:latin typeface="Times New Roman" pitchFamily="18" charset="0"/>
                <a:cs typeface="Times New Roman" pitchFamily="18" charset="0"/>
              </a:rPr>
              <a:t>Alsharqi</a:t>
            </a:r>
            <a:r>
              <a:rPr lang="en-GB" sz="1400" dirty="0">
                <a:latin typeface="Times New Roman" pitchFamily="18" charset="0"/>
                <a:cs typeface="Times New Roman" pitchFamily="18" charset="0"/>
              </a:rPr>
              <a:t>, O., </a:t>
            </a:r>
            <a:r>
              <a:rPr lang="en-GB" sz="1400" dirty="0" err="1">
                <a:latin typeface="Times New Roman" pitchFamily="18" charset="0"/>
                <a:cs typeface="Times New Roman" pitchFamily="18" charset="0"/>
              </a:rPr>
              <a:t>Almazrou</a:t>
            </a:r>
            <a:r>
              <a:rPr lang="en-GB" sz="1400" dirty="0">
                <a:latin typeface="Times New Roman" pitchFamily="18" charset="0"/>
                <a:cs typeface="Times New Roman" pitchFamily="18" charset="0"/>
              </a:rPr>
              <a:t>, S., &amp; </a:t>
            </a:r>
            <a:r>
              <a:rPr lang="en-GB" sz="1400" dirty="0" err="1">
                <a:latin typeface="Times New Roman" pitchFamily="18" charset="0"/>
                <a:cs typeface="Times New Roman" pitchFamily="18" charset="0"/>
              </a:rPr>
              <a:t>Vaidya</a:t>
            </a:r>
            <a:r>
              <a:rPr lang="en-GB" sz="1400" dirty="0">
                <a:latin typeface="Times New Roman" pitchFamily="18" charset="0"/>
                <a:cs typeface="Times New Roman" pitchFamily="18" charset="0"/>
              </a:rPr>
              <a:t>, K. (2017). Healthcare Finance in the Kingdom of Saudi Arabia: A Qualitative Study of Householders' Attitudes. </a:t>
            </a:r>
            <a:r>
              <a:rPr lang="en-GB" sz="1400" i="1" dirty="0">
                <a:latin typeface="Times New Roman" pitchFamily="18" charset="0"/>
                <a:cs typeface="Times New Roman" pitchFamily="18" charset="0"/>
              </a:rPr>
              <a:t>Applied health economics and health policy</a:t>
            </a:r>
            <a:r>
              <a:rPr lang="en-GB" sz="1400" dirty="0">
                <a:latin typeface="Times New Roman" pitchFamily="18" charset="0"/>
                <a:cs typeface="Times New Roman" pitchFamily="18" charset="0"/>
              </a:rPr>
              <a:t>, </a:t>
            </a:r>
            <a:r>
              <a:rPr lang="en-GB" sz="1400" i="1" dirty="0">
                <a:latin typeface="Times New Roman" pitchFamily="18" charset="0"/>
                <a:cs typeface="Times New Roman" pitchFamily="18" charset="0"/>
              </a:rPr>
              <a:t>16</a:t>
            </a:r>
            <a:r>
              <a:rPr lang="en-GB" sz="1400" dirty="0">
                <a:latin typeface="Times New Roman" pitchFamily="18" charset="0"/>
                <a:cs typeface="Times New Roman" pitchFamily="18" charset="0"/>
              </a:rPr>
              <a:t>(1), 55-64. Retrieved from: https://www.ncbi.nlm.nih.gov/pmc/articles/PMC5797208/</a:t>
            </a:r>
          </a:p>
          <a:p>
            <a:pPr>
              <a:lnSpc>
                <a:spcPct val="200000"/>
              </a:lnSpc>
            </a:pPr>
            <a:r>
              <a:rPr lang="en-GB" sz="1400" dirty="0" err="1">
                <a:latin typeface="Times New Roman" pitchFamily="18" charset="0"/>
                <a:cs typeface="Times New Roman" pitchFamily="18" charset="0"/>
              </a:rPr>
              <a:t>Almalki</a:t>
            </a:r>
            <a:r>
              <a:rPr lang="en-GB" sz="1400" dirty="0">
                <a:latin typeface="Times New Roman" pitchFamily="18" charset="0"/>
                <a:cs typeface="Times New Roman" pitchFamily="18" charset="0"/>
              </a:rPr>
              <a:t>, M., Fitzgerald, G. &amp; Clark, M. (2011). Health Care System in Saudi Arabia: An Overview. Eastern </a:t>
            </a:r>
            <a:r>
              <a:rPr lang="en-GB" sz="1400" dirty="0" err="1">
                <a:latin typeface="Times New Roman" pitchFamily="18" charset="0"/>
                <a:cs typeface="Times New Roman" pitchFamily="18" charset="0"/>
              </a:rPr>
              <a:t>Meditterranean</a:t>
            </a:r>
            <a:r>
              <a:rPr lang="en-GB" sz="1400" dirty="0">
                <a:latin typeface="Times New Roman" pitchFamily="18" charset="0"/>
                <a:cs typeface="Times New Roman" pitchFamily="18" charset="0"/>
              </a:rPr>
              <a:t> Health Journal. Retrieved from: http://www.emro.who.int/emhj-volume-17/volume-17-issue-10/article-11.html </a:t>
            </a:r>
          </a:p>
        </p:txBody>
      </p:sp>
    </p:spTree>
    <p:extLst>
      <p:ext uri="{BB962C8B-B14F-4D97-AF65-F5344CB8AC3E}">
        <p14:creationId xmlns:p14="http://schemas.microsoft.com/office/powerpoint/2010/main" val="1728658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79512" y="1340768"/>
            <a:ext cx="8507288" cy="4785395"/>
          </a:xfrm>
        </p:spPr>
        <p:txBody>
          <a:bodyPr>
            <a:noAutofit/>
          </a:bodyPr>
          <a:lstStyle/>
          <a:p>
            <a:pPr>
              <a:lnSpc>
                <a:spcPct val="200000"/>
              </a:lnSpc>
            </a:pPr>
            <a:r>
              <a:rPr lang="en-GB" sz="1400" dirty="0">
                <a:latin typeface="Times New Roman" pitchFamily="18" charset="0"/>
                <a:cs typeface="Times New Roman" pitchFamily="18" charset="0"/>
              </a:rPr>
              <a:t>Al-</a:t>
            </a:r>
            <a:r>
              <a:rPr lang="en-GB" sz="1400" dirty="0" err="1">
                <a:latin typeface="Times New Roman" pitchFamily="18" charset="0"/>
                <a:cs typeface="Times New Roman" pitchFamily="18" charset="0"/>
              </a:rPr>
              <a:t>Rabeeah</a:t>
            </a:r>
            <a:r>
              <a:rPr lang="en-GB" sz="1400" dirty="0">
                <a:latin typeface="Times New Roman" pitchFamily="18" charset="0"/>
                <a:cs typeface="Times New Roman" pitchFamily="18" charset="0"/>
              </a:rPr>
              <a:t>, A. (2003). The history of health care in the Kingdom of Saudi Arabia with emphasis on </a:t>
            </a:r>
            <a:r>
              <a:rPr lang="en-GB" sz="1400" dirty="0" err="1">
                <a:latin typeface="Times New Roman" pitchFamily="18" charset="0"/>
                <a:cs typeface="Times New Roman" pitchFamily="18" charset="0"/>
              </a:rPr>
              <a:t>pediatric</a:t>
            </a:r>
            <a:r>
              <a:rPr lang="en-GB" sz="1400" dirty="0">
                <a:latin typeface="Times New Roman" pitchFamily="18" charset="0"/>
                <a:cs typeface="Times New Roman" pitchFamily="18" charset="0"/>
              </a:rPr>
              <a:t> surgery. Saudi Medical Journal. Retrieved from: https://www.ncbi.nlm.nih.gov/pubmed/12778232 </a:t>
            </a:r>
          </a:p>
          <a:p>
            <a:pPr>
              <a:lnSpc>
                <a:spcPct val="200000"/>
              </a:lnSpc>
            </a:pPr>
            <a:r>
              <a:rPr lang="en-GB" sz="1400" dirty="0" err="1" smtClean="0">
                <a:latin typeface="Times New Roman" pitchFamily="18" charset="0"/>
                <a:cs typeface="Times New Roman" pitchFamily="18" charset="0"/>
              </a:rPr>
              <a:t>Altuwaijri</a:t>
            </a:r>
            <a:r>
              <a:rPr lang="en-GB" sz="1400" dirty="0" smtClean="0">
                <a:latin typeface="Times New Roman" pitchFamily="18" charset="0"/>
                <a:cs typeface="Times New Roman" pitchFamily="18" charset="0"/>
              </a:rPr>
              <a:t> </a:t>
            </a:r>
            <a:r>
              <a:rPr lang="en-GB" sz="1400" dirty="0">
                <a:latin typeface="Times New Roman" pitchFamily="18" charset="0"/>
                <a:cs typeface="Times New Roman" pitchFamily="18" charset="0"/>
              </a:rPr>
              <a:t>M. (2008). Electronic-health in Saudi Arabia: just around the corner? Saudi Medical Journal, 29:171–178.</a:t>
            </a:r>
          </a:p>
          <a:p>
            <a:pPr>
              <a:lnSpc>
                <a:spcPct val="200000"/>
              </a:lnSpc>
            </a:pPr>
            <a:r>
              <a:rPr lang="en-GB" sz="1400" dirty="0" err="1">
                <a:latin typeface="Times New Roman" pitchFamily="18" charset="0"/>
                <a:cs typeface="Times New Roman" pitchFamily="18" charset="0"/>
              </a:rPr>
              <a:t>Buzza</a:t>
            </a:r>
            <a:r>
              <a:rPr lang="en-GB" sz="1400" dirty="0">
                <a:latin typeface="Times New Roman" pitchFamily="18" charset="0"/>
                <a:cs typeface="Times New Roman" pitchFamily="18" charset="0"/>
              </a:rPr>
              <a:t> C, Ono SS, </a:t>
            </a:r>
            <a:r>
              <a:rPr lang="en-GB" sz="1400" dirty="0" err="1">
                <a:latin typeface="Times New Roman" pitchFamily="18" charset="0"/>
                <a:cs typeface="Times New Roman" pitchFamily="18" charset="0"/>
              </a:rPr>
              <a:t>Turvey</a:t>
            </a:r>
            <a:r>
              <a:rPr lang="en-GB" sz="1400" dirty="0">
                <a:latin typeface="Times New Roman" pitchFamily="18" charset="0"/>
                <a:cs typeface="Times New Roman" pitchFamily="18" charset="0"/>
              </a:rPr>
              <a:t> C et al. (2011). Distance is relative: unpacking a principal barrier in rural healthcare. J Gen Intern Med; 26(</a:t>
            </a:r>
            <a:r>
              <a:rPr lang="en-GB" sz="1400" dirty="0" err="1">
                <a:latin typeface="Times New Roman" pitchFamily="18" charset="0"/>
                <a:cs typeface="Times New Roman" pitchFamily="18" charset="0"/>
              </a:rPr>
              <a:t>Suppl</a:t>
            </a:r>
            <a:r>
              <a:rPr lang="en-GB" sz="1400" dirty="0">
                <a:latin typeface="Times New Roman" pitchFamily="18" charset="0"/>
                <a:cs typeface="Times New Roman" pitchFamily="18" charset="0"/>
              </a:rPr>
              <a:t> 2):648–54. </a:t>
            </a:r>
            <a:r>
              <a:rPr lang="en-GB" sz="1400" dirty="0">
                <a:latin typeface="Times New Roman" pitchFamily="18" charset="0"/>
                <a:cs typeface="Times New Roman" pitchFamily="18" charset="0"/>
                <a:hlinkClick r:id="rId2"/>
              </a:rPr>
              <a:t>doi:10.1007/s11606-011-1762-1</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C, </a:t>
            </a:r>
            <a:r>
              <a:rPr lang="en-GB" sz="1400" dirty="0" err="1">
                <a:latin typeface="Times New Roman" pitchFamily="18" charset="0"/>
                <a:cs typeface="Times New Roman" pitchFamily="18" charset="0"/>
              </a:rPr>
              <a:t>Basulaiman</a:t>
            </a:r>
            <a:r>
              <a:rPr lang="en-GB" sz="1400" dirty="0">
                <a:latin typeface="Times New Roman" pitchFamily="18" charset="0"/>
                <a:cs typeface="Times New Roman" pitchFamily="18" charset="0"/>
              </a:rPr>
              <a:t> M, </a:t>
            </a:r>
            <a:r>
              <a:rPr lang="en-GB" sz="1400" dirty="0" err="1">
                <a:latin typeface="Times New Roman" pitchFamily="18" charset="0"/>
                <a:cs typeface="Times New Roman" pitchFamily="18" charset="0"/>
              </a:rPr>
              <a:t>Tuffaha</a:t>
            </a:r>
            <a:r>
              <a:rPr lang="en-GB" sz="1400" dirty="0">
                <a:latin typeface="Times New Roman" pitchFamily="18" charset="0"/>
                <a:cs typeface="Times New Roman" pitchFamily="18" charset="0"/>
              </a:rPr>
              <a:t> M et al. (2014). Status of the diabetes epidemic in the Kingdom of Saudi Arabia, 2013. </a:t>
            </a:r>
            <a:r>
              <a:rPr lang="en-GB" sz="1400" dirty="0" err="1">
                <a:latin typeface="Times New Roman" pitchFamily="18" charset="0"/>
                <a:cs typeface="Times New Roman" pitchFamily="18" charset="0"/>
              </a:rPr>
              <a:t>Int</a:t>
            </a:r>
            <a:r>
              <a:rPr lang="en-GB" sz="1400" dirty="0">
                <a:latin typeface="Times New Roman" pitchFamily="18" charset="0"/>
                <a:cs typeface="Times New Roman" pitchFamily="18" charset="0"/>
              </a:rPr>
              <a:t> J Public Health 2014;59:1011–21. </a:t>
            </a:r>
            <a:r>
              <a:rPr lang="en-GB" sz="1400" dirty="0">
                <a:latin typeface="Times New Roman" pitchFamily="18" charset="0"/>
                <a:cs typeface="Times New Roman" pitchFamily="18" charset="0"/>
                <a:hlinkClick r:id="rId3"/>
              </a:rPr>
              <a:t>doi:10.1007/s00038-014-0612-4</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El </a:t>
            </a:r>
            <a:r>
              <a:rPr lang="en-GB" sz="1400" dirty="0" err="1">
                <a:latin typeface="Times New Roman" pitchFamily="18" charset="0"/>
                <a:cs typeface="Times New Roman" pitchFamily="18" charset="0"/>
              </a:rPr>
              <a:t>Bcheraoui</a:t>
            </a:r>
            <a:r>
              <a:rPr lang="en-GB" sz="1400" dirty="0">
                <a:latin typeface="Times New Roman" pitchFamily="18" charset="0"/>
                <a:cs typeface="Times New Roman" pitchFamily="18" charset="0"/>
              </a:rPr>
              <a:t> C, </a:t>
            </a:r>
            <a:r>
              <a:rPr lang="en-GB" sz="1400" dirty="0" err="1">
                <a:latin typeface="Times New Roman" pitchFamily="18" charset="0"/>
                <a:cs typeface="Times New Roman" pitchFamily="18" charset="0"/>
              </a:rPr>
              <a:t>Basulaiman</a:t>
            </a:r>
            <a:r>
              <a:rPr lang="en-GB" sz="1400" dirty="0">
                <a:latin typeface="Times New Roman" pitchFamily="18" charset="0"/>
                <a:cs typeface="Times New Roman" pitchFamily="18" charset="0"/>
              </a:rPr>
              <a:t> M, Wilson S et al. (2015). Breast cancer screening in Saudi Arabia: free but almost no takers. </a:t>
            </a:r>
            <a:r>
              <a:rPr lang="en-GB" sz="1400" dirty="0" err="1">
                <a:latin typeface="Times New Roman" pitchFamily="18" charset="0"/>
                <a:cs typeface="Times New Roman" pitchFamily="18" charset="0"/>
              </a:rPr>
              <a:t>PLoS</a:t>
            </a:r>
            <a:r>
              <a:rPr lang="en-GB" sz="1400" dirty="0">
                <a:latin typeface="Times New Roman" pitchFamily="18" charset="0"/>
                <a:cs typeface="Times New Roman" pitchFamily="18" charset="0"/>
              </a:rPr>
              <a:t> ONE ;10:e0119051 </a:t>
            </a:r>
            <a:r>
              <a:rPr lang="en-GB" sz="1400" dirty="0">
                <a:latin typeface="Times New Roman" pitchFamily="18" charset="0"/>
                <a:cs typeface="Times New Roman" pitchFamily="18" charset="0"/>
                <a:hlinkClick r:id="rId4"/>
              </a:rPr>
              <a:t>doi:10.1371/journal.pone.0119051</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Government of Saudi Arabia. (2016b).Saudi Arabia's Vision for 2030. 2016. Retrieved from: http://www.vision2030.gov.sa/en </a:t>
            </a:r>
          </a:p>
        </p:txBody>
      </p:sp>
      <p:sp>
        <p:nvSpPr>
          <p:cNvPr id="5" name="Title 1"/>
          <p:cNvSpPr>
            <a:spLocks noGrp="1"/>
          </p:cNvSpPr>
          <p:nvPr>
            <p:ph type="title"/>
          </p:nvPr>
        </p:nvSpPr>
        <p:spPr>
          <a:xfrm>
            <a:off x="301752" y="476672"/>
            <a:ext cx="8534400" cy="510880"/>
          </a:xfrm>
        </p:spPr>
        <p:txBody>
          <a:bodyPr>
            <a:normAutofit fontScale="90000"/>
          </a:bodyPr>
          <a:lstStyle/>
          <a:p>
            <a:r>
              <a:rPr lang="en-GB" dirty="0"/>
              <a:t/>
            </a:r>
            <a:br>
              <a:rPr lang="en-GB" dirty="0"/>
            </a:br>
            <a:r>
              <a:rPr lang="en-GB" b="1" dirty="0"/>
              <a:t>References</a:t>
            </a:r>
            <a:endParaRPr lang="en-GB" dirty="0"/>
          </a:p>
        </p:txBody>
      </p:sp>
    </p:spTree>
    <p:extLst>
      <p:ext uri="{BB962C8B-B14F-4D97-AF65-F5344CB8AC3E}">
        <p14:creationId xmlns:p14="http://schemas.microsoft.com/office/powerpoint/2010/main" val="1728658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332656"/>
            <a:ext cx="7571184" cy="576064"/>
          </a:xfrm>
        </p:spPr>
        <p:txBody>
          <a:bodyPr>
            <a:normAutofit fontScale="90000"/>
          </a:bodyPr>
          <a:lstStyle/>
          <a:p>
            <a:r>
              <a:rPr lang="en-GB" dirty="0"/>
              <a:t/>
            </a:r>
            <a:br>
              <a:rPr lang="en-GB" dirty="0"/>
            </a:br>
            <a:r>
              <a:rPr lang="en-GB" b="1" dirty="0"/>
              <a:t>References</a:t>
            </a:r>
            <a:endParaRPr lang="en-GB" dirty="0"/>
          </a:p>
        </p:txBody>
      </p:sp>
      <p:sp>
        <p:nvSpPr>
          <p:cNvPr id="3" name="Content Placeholder 2"/>
          <p:cNvSpPr>
            <a:spLocks noGrp="1"/>
          </p:cNvSpPr>
          <p:nvPr>
            <p:ph sz="quarter" idx="1"/>
          </p:nvPr>
        </p:nvSpPr>
        <p:spPr>
          <a:xfrm>
            <a:off x="179512" y="1340768"/>
            <a:ext cx="8507288" cy="4785395"/>
          </a:xfrm>
        </p:spPr>
        <p:txBody>
          <a:bodyPr>
            <a:noAutofit/>
          </a:bodyPr>
          <a:lstStyle/>
          <a:p>
            <a:pPr>
              <a:lnSpc>
                <a:spcPct val="200000"/>
              </a:lnSpc>
            </a:pPr>
            <a:r>
              <a:rPr lang="en-GB" sz="1400" dirty="0" smtClean="0">
                <a:latin typeface="Times New Roman" pitchFamily="18" charset="0"/>
                <a:cs typeface="Times New Roman" pitchFamily="18" charset="0"/>
              </a:rPr>
              <a:t>Health </a:t>
            </a:r>
            <a:r>
              <a:rPr lang="en-GB" sz="1400" dirty="0">
                <a:latin typeface="Times New Roman" pitchFamily="18" charset="0"/>
                <a:cs typeface="Times New Roman" pitchFamily="18" charset="0"/>
              </a:rPr>
              <a:t>statistical year book. (2009). Riyadh, Saudi Arabia, Ministry of Health,</a:t>
            </a:r>
          </a:p>
          <a:p>
            <a:pPr>
              <a:lnSpc>
                <a:spcPct val="200000"/>
              </a:lnSpc>
            </a:pPr>
            <a:r>
              <a:rPr lang="en-GB" sz="1400" dirty="0">
                <a:latin typeface="Times New Roman" pitchFamily="18" charset="0"/>
                <a:cs typeface="Times New Roman" pitchFamily="18" charset="0"/>
              </a:rPr>
              <a:t>Health Statistical Year Book. Riyadh: Ministry of Health, Saudi Arabia; 2010. Ministry of Health (Saudi Arabia).</a:t>
            </a:r>
          </a:p>
          <a:p>
            <a:pPr>
              <a:lnSpc>
                <a:spcPct val="200000"/>
              </a:lnSpc>
            </a:pPr>
            <a:r>
              <a:rPr lang="en-GB" sz="1400" dirty="0">
                <a:latin typeface="Times New Roman" pitchFamily="18" charset="0"/>
                <a:cs typeface="Times New Roman" pitchFamily="18" charset="0"/>
              </a:rPr>
              <a:t>Health System Profile. Saudi Arabia. World Health Organization Eastern Mediterranean Regional Health System Observatory [online database]. Retrieved from: http://gis.emro.who.int/HealthSystemObservatory/Profile/Forms/frmProfileSelectionByCountry.aspx?CountryID=SAP000000000000000000&amp;CountryName=Saudia%20Arabia </a:t>
            </a:r>
          </a:p>
          <a:p>
            <a:pPr>
              <a:lnSpc>
                <a:spcPct val="200000"/>
              </a:lnSpc>
            </a:pPr>
            <a:r>
              <a:rPr lang="en-GB" sz="1400" dirty="0" err="1">
                <a:latin typeface="Times New Roman" pitchFamily="18" charset="0"/>
                <a:cs typeface="Times New Roman" pitchFamily="18" charset="0"/>
              </a:rPr>
              <a:t>Saeed</a:t>
            </a:r>
            <a:r>
              <a:rPr lang="en-GB" sz="1400" dirty="0">
                <a:latin typeface="Times New Roman" pitchFamily="18" charset="0"/>
                <a:cs typeface="Times New Roman" pitchFamily="18" charset="0"/>
              </a:rPr>
              <a:t> AA, Mohammed BA, </a:t>
            </a:r>
            <a:r>
              <a:rPr lang="en-GB" sz="1400" dirty="0" err="1">
                <a:latin typeface="Times New Roman" pitchFamily="18" charset="0"/>
                <a:cs typeface="Times New Roman" pitchFamily="18" charset="0"/>
              </a:rPr>
              <a:t>Magzoub</a:t>
            </a:r>
            <a:r>
              <a:rPr lang="en-GB" sz="1400" dirty="0">
                <a:latin typeface="Times New Roman" pitchFamily="18" charset="0"/>
                <a:cs typeface="Times New Roman" pitchFamily="18" charset="0"/>
              </a:rPr>
              <a:t> ME et al. (2001). Satisfaction and correlates of patients; satisfaction with physicians; services in primary health care </a:t>
            </a:r>
            <a:r>
              <a:rPr lang="en-GB" sz="1400" dirty="0" err="1">
                <a:latin typeface="Times New Roman" pitchFamily="18" charset="0"/>
                <a:cs typeface="Times New Roman" pitchFamily="18" charset="0"/>
              </a:rPr>
              <a:t>centers</a:t>
            </a:r>
            <a:r>
              <a:rPr lang="en-GB" sz="1400" dirty="0">
                <a:latin typeface="Times New Roman" pitchFamily="18" charset="0"/>
                <a:cs typeface="Times New Roman" pitchFamily="18" charset="0"/>
              </a:rPr>
              <a:t>. Saudi Med J;22:262–7.</a:t>
            </a:r>
          </a:p>
          <a:p>
            <a:pPr>
              <a:lnSpc>
                <a:spcPct val="200000"/>
              </a:lnSpc>
            </a:pPr>
            <a:r>
              <a:rPr lang="en-GB" sz="1400" dirty="0">
                <a:latin typeface="Times New Roman" pitchFamily="18" charset="0"/>
                <a:cs typeface="Times New Roman" pitchFamily="18" charset="0"/>
              </a:rPr>
              <a:t>Saudi Arabia Country Profile (2010). Retrieved from: </a:t>
            </a:r>
            <a:r>
              <a:rPr lang="en-GB" sz="1400" dirty="0">
                <a:latin typeface="Times New Roman" pitchFamily="18" charset="0"/>
                <a:cs typeface="Times New Roman" pitchFamily="18" charset="0"/>
                <a:hlinkClick r:id="rId2"/>
              </a:rPr>
              <a:t>http://www.emro.who.int</a:t>
            </a:r>
            <a:r>
              <a:rPr lang="en-GB" sz="1400" dirty="0">
                <a:latin typeface="Times New Roman" pitchFamily="18" charset="0"/>
                <a:cs typeface="Times New Roman" pitchFamily="18" charset="0"/>
              </a:rPr>
              <a:t> </a:t>
            </a:r>
            <a:r>
              <a:rPr lang="en-GB" sz="1400" dirty="0" smtClean="0">
                <a:latin typeface="Times New Roman" pitchFamily="18" charset="0"/>
                <a:cs typeface="Times New Roman" pitchFamily="18" charset="0"/>
              </a:rPr>
              <a:t>.</a:t>
            </a: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1728658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332656"/>
            <a:ext cx="7571184" cy="576064"/>
          </a:xfrm>
        </p:spPr>
        <p:txBody>
          <a:bodyPr>
            <a:normAutofit fontScale="90000"/>
          </a:bodyPr>
          <a:lstStyle/>
          <a:p>
            <a:r>
              <a:rPr lang="en-GB" dirty="0"/>
              <a:t/>
            </a:r>
            <a:br>
              <a:rPr lang="en-GB" dirty="0"/>
            </a:br>
            <a:r>
              <a:rPr lang="en-GB" b="1" dirty="0"/>
              <a:t>References</a:t>
            </a:r>
            <a:endParaRPr lang="en-GB" dirty="0"/>
          </a:p>
        </p:txBody>
      </p:sp>
      <p:sp>
        <p:nvSpPr>
          <p:cNvPr id="3" name="Content Placeholder 2"/>
          <p:cNvSpPr>
            <a:spLocks noGrp="1"/>
          </p:cNvSpPr>
          <p:nvPr>
            <p:ph sz="quarter" idx="1"/>
          </p:nvPr>
        </p:nvSpPr>
        <p:spPr>
          <a:xfrm>
            <a:off x="971600" y="764704"/>
            <a:ext cx="7715200" cy="5361459"/>
          </a:xfrm>
        </p:spPr>
        <p:txBody>
          <a:bodyPr>
            <a:noAutofit/>
          </a:bodyPr>
          <a:lstStyle/>
          <a:p>
            <a:pPr>
              <a:lnSpc>
                <a:spcPct val="200000"/>
              </a:lnSpc>
            </a:pPr>
            <a:r>
              <a:rPr lang="en-GB" sz="1400" dirty="0" smtClean="0">
                <a:latin typeface="Times New Roman" pitchFamily="18" charset="0"/>
                <a:cs typeface="Times New Roman" pitchFamily="18" charset="0"/>
              </a:rPr>
              <a:t>Saudi </a:t>
            </a:r>
            <a:r>
              <a:rPr lang="en-GB" sz="1400" dirty="0">
                <a:latin typeface="Times New Roman" pitchFamily="18" charset="0"/>
                <a:cs typeface="Times New Roman" pitchFamily="18" charset="0"/>
              </a:rPr>
              <a:t>Arabian Monetary Agency. Forty Ninth Annual Report: Latest Economic Developments. Retrieved from: </a:t>
            </a:r>
            <a:r>
              <a:rPr lang="en-GB" sz="1400" dirty="0">
                <a:latin typeface="Times New Roman" pitchFamily="18" charset="0"/>
                <a:cs typeface="Times New Roman" pitchFamily="18" charset="0"/>
                <a:hlinkClick r:id="rId2"/>
              </a:rPr>
              <a:t>http://www.sama.gov.sa/sites/samaen/ReportsStatistics/ReportsStatisticsLib/5600_R_Annual_En_49_Apx.pdf</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Saudi Ministry of Health. Awareness Campaigns. Kingdom of Saudi Arabia—Ministry of Health Portal. Retrieved from: </a:t>
            </a:r>
            <a:r>
              <a:rPr lang="en-GB" sz="1400" dirty="0">
                <a:latin typeface="Times New Roman" pitchFamily="18" charset="0"/>
                <a:cs typeface="Times New Roman" pitchFamily="18" charset="0"/>
                <a:hlinkClick r:id="rId3"/>
              </a:rPr>
              <a:t>http://www.moh.gov.sa/en/HealthAwareness/Campaigns/Pages/default.aspx</a:t>
            </a:r>
            <a:endParaRPr lang="en-GB" sz="1400" dirty="0">
              <a:latin typeface="Times New Roman" pitchFamily="18" charset="0"/>
              <a:cs typeface="Times New Roman" pitchFamily="18" charset="0"/>
            </a:endParaRPr>
          </a:p>
          <a:p>
            <a:pPr>
              <a:lnSpc>
                <a:spcPct val="200000"/>
              </a:lnSpc>
            </a:pPr>
            <a:r>
              <a:rPr lang="en-GB" sz="1400" dirty="0">
                <a:latin typeface="Times New Roman" pitchFamily="18" charset="0"/>
                <a:cs typeface="Times New Roman" pitchFamily="18" charset="0"/>
              </a:rPr>
              <a:t>The government of Saudi Arabia. (2016b). National Transformation Program. Retrieved from: http://www.vision2030.gov.sa/sites/default/files/NTP_En.pdf  </a:t>
            </a:r>
          </a:p>
          <a:p>
            <a:pPr>
              <a:lnSpc>
                <a:spcPct val="200000"/>
              </a:lnSpc>
            </a:pPr>
            <a:r>
              <a:rPr lang="en-GB" sz="1400" dirty="0" err="1">
                <a:latin typeface="Times New Roman" pitchFamily="18" charset="0"/>
                <a:cs typeface="Times New Roman" pitchFamily="18" charset="0"/>
              </a:rPr>
              <a:t>Tumulty</a:t>
            </a:r>
            <a:r>
              <a:rPr lang="en-GB" sz="1400" dirty="0">
                <a:latin typeface="Times New Roman" pitchFamily="18" charset="0"/>
                <a:cs typeface="Times New Roman" pitchFamily="18" charset="0"/>
              </a:rPr>
              <a:t> G. Professional Development of Nursing in Saudi Arabia. Journal of Nursing Scholarship, 2001, 33:285–290.</a:t>
            </a:r>
          </a:p>
          <a:p>
            <a:pPr>
              <a:lnSpc>
                <a:spcPct val="200000"/>
              </a:lnSpc>
            </a:pP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172865875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236</TotalTime>
  <Words>2355</Words>
  <Application>Microsoft Office PowerPoint</Application>
  <PresentationFormat>On-screen Show (4:3)</PresentationFormat>
  <Paragraphs>92</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Civic</vt:lpstr>
      <vt:lpstr>Review of Regulations and Healthcare Access Policies in Saudi Arabia </vt:lpstr>
      <vt:lpstr>Introduction</vt:lpstr>
      <vt:lpstr>Evolution of Healthcare in Saudi Arabia</vt:lpstr>
      <vt:lpstr>Structure of Healthcare and Challenges to Access to healthcare</vt:lpstr>
      <vt:lpstr>Structure of Healthcare and Challenges to Access to healthcare</vt:lpstr>
      <vt:lpstr>Structure of Healthcare and Challenges to Access to healthcare</vt:lpstr>
      <vt:lpstr>  The Medically Underserved Population</vt:lpstr>
      <vt:lpstr>  Financing of Healthcare</vt:lpstr>
      <vt:lpstr>Healthcare Policy</vt:lpstr>
      <vt:lpstr> Vision 2030 Healthcare Proposals </vt:lpstr>
      <vt:lpstr>Role of the National Transformation Program in healthcare </vt:lpstr>
      <vt:lpstr>Preventative Measures Enacted by Governmental and Nongovernmental Entities</vt:lpstr>
      <vt:lpstr>Conclusion</vt:lpstr>
      <vt:lpstr>References </vt:lpstr>
      <vt:lpstr> References</vt:lpstr>
      <vt:lpstr> References</vt:lpstr>
      <vt:lpstr> 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Regulations and Healthcare Access in Saudi Arabia</dc:title>
  <dc:creator>User</dc:creator>
  <cp:lastModifiedBy>User</cp:lastModifiedBy>
  <cp:revision>18</cp:revision>
  <dcterms:created xsi:type="dcterms:W3CDTF">2018-12-03T16:56:11Z</dcterms:created>
  <dcterms:modified xsi:type="dcterms:W3CDTF">2018-12-05T07:51:29Z</dcterms:modified>
</cp:coreProperties>
</file>